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4"/>
  </p:notesMasterIdLst>
  <p:sldIdLst>
    <p:sldId id="271" r:id="rId5"/>
    <p:sldId id="297" r:id="rId6"/>
    <p:sldId id="295" r:id="rId7"/>
    <p:sldId id="272" r:id="rId8"/>
    <p:sldId id="287" r:id="rId9"/>
    <p:sldId id="273" r:id="rId10"/>
    <p:sldId id="290" r:id="rId11"/>
    <p:sldId id="293" r:id="rId12"/>
    <p:sldId id="294" r:id="rId13"/>
    <p:sldId id="277" r:id="rId14"/>
    <p:sldId id="274" r:id="rId15"/>
    <p:sldId id="291" r:id="rId16"/>
    <p:sldId id="296" r:id="rId17"/>
    <p:sldId id="299" r:id="rId18"/>
    <p:sldId id="300" r:id="rId19"/>
    <p:sldId id="301" r:id="rId20"/>
    <p:sldId id="324" r:id="rId21"/>
    <p:sldId id="313" r:id="rId22"/>
    <p:sldId id="317" r:id="rId23"/>
    <p:sldId id="315" r:id="rId24"/>
    <p:sldId id="318" r:id="rId25"/>
    <p:sldId id="319" r:id="rId26"/>
    <p:sldId id="320" r:id="rId27"/>
    <p:sldId id="321" r:id="rId28"/>
    <p:sldId id="322" r:id="rId29"/>
    <p:sldId id="288" r:id="rId30"/>
    <p:sldId id="302" r:id="rId31"/>
    <p:sldId id="308" r:id="rId32"/>
    <p:sldId id="309" r:id="rId33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D7BCB81-931E-458F-8481-5BCBB3B7C58C}">
          <p14:sldIdLst>
            <p14:sldId id="271"/>
            <p14:sldId id="297"/>
            <p14:sldId id="295"/>
            <p14:sldId id="272"/>
            <p14:sldId id="287"/>
            <p14:sldId id="273"/>
            <p14:sldId id="290"/>
            <p14:sldId id="293"/>
            <p14:sldId id="294"/>
            <p14:sldId id="277"/>
            <p14:sldId id="274"/>
            <p14:sldId id="291"/>
            <p14:sldId id="296"/>
            <p14:sldId id="299"/>
            <p14:sldId id="300"/>
            <p14:sldId id="301"/>
            <p14:sldId id="324"/>
            <p14:sldId id="313"/>
            <p14:sldId id="317"/>
            <p14:sldId id="315"/>
            <p14:sldId id="318"/>
            <p14:sldId id="319"/>
            <p14:sldId id="320"/>
            <p14:sldId id="321"/>
            <p14:sldId id="322"/>
            <p14:sldId id="288"/>
            <p14:sldId id="302"/>
            <p14:sldId id="308"/>
            <p14:sldId id="309"/>
          </p14:sldIdLst>
        </p14:section>
      </p14:sectionLst>
    </p:ex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4" pos="1209" userDrawn="1">
          <p15:clr>
            <a:srgbClr val="A4A3A4"/>
          </p15:clr>
        </p15:guide>
        <p15:guide id="5" pos="2955" userDrawn="1">
          <p15:clr>
            <a:srgbClr val="A4A3A4"/>
          </p15:clr>
        </p15:guide>
        <p15:guide id="6" pos="2071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702" userDrawn="1">
          <p15:clr>
            <a:srgbClr val="A4A3A4"/>
          </p15:clr>
        </p15:guide>
        <p15:guide id="11" pos="5586" userDrawn="1">
          <p15:clr>
            <a:srgbClr val="A4A3A4"/>
          </p15:clr>
        </p15:guide>
        <p15:guide id="12" pos="7333" userDrawn="1">
          <p15:clr>
            <a:srgbClr val="A4A3A4"/>
          </p15:clr>
        </p15:guide>
        <p15:guide id="13" orient="horz" pos="3952" userDrawn="1">
          <p15:clr>
            <a:srgbClr val="A4A3A4"/>
          </p15:clr>
        </p15:guide>
        <p15:guide id="15" pos="6471" userDrawn="1">
          <p15:clr>
            <a:srgbClr val="A4A3A4"/>
          </p15:clr>
        </p15:guide>
        <p15:guide id="16" orient="horz" pos="9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D6666E2-0104-0DB2-0C07-592B4A296FED}" name="Мамонова Мария Сергеевна" initials="ММС" userId="S::msmamonova@hse.ru::f0ba4252-4e29-40b1-8fb9-a78e080cc1e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утьков Юрий Юрьевич" initials="КЮЮ" lastIdx="4" clrIdx="0">
    <p:extLst>
      <p:ext uri="{19B8F6BF-5375-455C-9EA6-DF929625EA0E}">
        <p15:presenceInfo xmlns:p15="http://schemas.microsoft.com/office/powerpoint/2012/main" userId="S::ykutkov@hse.ru::45dbd1ed-eea1-4925-9fa4-5001421b49d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640C"/>
    <a:srgbClr val="102D69"/>
    <a:srgbClr val="0CBC10"/>
    <a:srgbClr val="F2FAF0"/>
    <a:srgbClr val="FFFFFF"/>
    <a:srgbClr val="F0F4FA"/>
    <a:srgbClr val="FBD98F"/>
    <a:srgbClr val="FFDF94"/>
    <a:srgbClr val="F6C3C3"/>
    <a:srgbClr val="A6C3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722"/>
  </p:normalViewPr>
  <p:slideViewPr>
    <p:cSldViewPr snapToGrid="0" snapToObjects="1">
      <p:cViewPr varScale="1">
        <p:scale>
          <a:sx n="114" d="100"/>
          <a:sy n="114" d="100"/>
        </p:scale>
        <p:origin x="438" y="102"/>
      </p:cViewPr>
      <p:guideLst>
        <p:guide pos="325"/>
        <p:guide pos="1209"/>
        <p:guide pos="2955"/>
        <p:guide pos="2071"/>
        <p:guide pos="3840"/>
        <p:guide pos="4702"/>
        <p:guide pos="5586"/>
        <p:guide pos="7333"/>
        <p:guide orient="horz" pos="3952"/>
        <p:guide pos="6471"/>
        <p:guide orient="horz" pos="9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34" d="100"/>
          <a:sy n="134" d="100"/>
        </p:scale>
        <p:origin x="3648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1BF4-8B2C-784B-9959-B59A059012C3}" type="datetimeFigureOut">
              <a:rPr lang="en-RU" smtClean="0"/>
              <a:t>08/01/2022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48903-8EB5-294E-A216-6B54B036878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731680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BA292C80-0DA8-194A-9A66-279048FA2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859" y="962173"/>
            <a:ext cx="886499" cy="886499"/>
          </a:xfrm>
          <a:prstGeom prst="rect">
            <a:avLst/>
          </a:prstGeom>
        </p:spPr>
      </p:pic>
      <p:cxnSp>
        <p:nvCxnSpPr>
          <p:cNvPr id="11" name="Straight Connector 48">
            <a:extLst>
              <a:ext uri="{FF2B5EF4-FFF2-40B4-BE49-F238E27FC236}">
                <a16:creationId xmlns:a16="http://schemas.microsoft.com/office/drawing/2014/main" id="{313EF906-5BAC-0141-A198-076E155DF9E2}"/>
              </a:ext>
            </a:extLst>
          </p:cNvPr>
          <p:cNvCxnSpPr>
            <a:cxnSpLocks/>
          </p:cNvCxnSpPr>
          <p:nvPr userDrawn="1"/>
        </p:nvCxnSpPr>
        <p:spPr>
          <a:xfrm>
            <a:off x="6090212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0">
            <a:extLst>
              <a:ext uri="{FF2B5EF4-FFF2-40B4-BE49-F238E27FC236}">
                <a16:creationId xmlns:a16="http://schemas.microsoft.com/office/drawing/2014/main" id="{61206A97-26F2-E646-8775-9928FEF465B5}"/>
              </a:ext>
            </a:extLst>
          </p:cNvPr>
          <p:cNvCxnSpPr>
            <a:cxnSpLocks/>
          </p:cNvCxnSpPr>
          <p:nvPr userDrawn="1"/>
        </p:nvCxnSpPr>
        <p:spPr>
          <a:xfrm>
            <a:off x="8642581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51">
            <a:extLst>
              <a:ext uri="{FF2B5EF4-FFF2-40B4-BE49-F238E27FC236}">
                <a16:creationId xmlns:a16="http://schemas.microsoft.com/office/drawing/2014/main" id="{28E0E5F6-C1CA-9B41-B1DB-6E4FB509084D}"/>
              </a:ext>
            </a:extLst>
          </p:cNvPr>
          <p:cNvCxnSpPr>
            <a:cxnSpLocks/>
          </p:cNvCxnSpPr>
          <p:nvPr userDrawn="1"/>
        </p:nvCxnSpPr>
        <p:spPr>
          <a:xfrm>
            <a:off x="11179047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007C52F-2E27-E24A-B9DC-AAAB052DB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967" y="2404670"/>
            <a:ext cx="7634059" cy="1978323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300" b="0" i="0" baseline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презентации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может быть набрано в две 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или три строки (43 </a:t>
            </a:r>
            <a:r>
              <a:rPr lang="en-GB" sz="4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4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4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8109844-C2E7-354F-9C01-8834E4DCE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947" y="1187841"/>
            <a:ext cx="3848717" cy="435163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latin typeface="HSE Sans" panose="02000000000000000000" pitchFamily="2" charset="0"/>
              </a:defRPr>
            </a:lvl1pPr>
            <a:lvl2pPr marL="457200" indent="0" algn="l">
              <a:buNone/>
              <a:defRPr sz="1600" b="0" i="0">
                <a:latin typeface="HSE Sans" panose="02000000000000000000" pitchFamily="2" charset="0"/>
              </a:defRPr>
            </a:lvl2pPr>
            <a:lvl3pPr marL="914400" indent="0" algn="l">
              <a:buNone/>
              <a:defRPr sz="1600" b="0" i="0">
                <a:latin typeface="HSE Sans" panose="02000000000000000000" pitchFamily="2" charset="0"/>
              </a:defRPr>
            </a:lvl3pPr>
            <a:lvl4pPr marL="1371600" indent="0" algn="l">
              <a:buNone/>
              <a:defRPr sz="1600" b="0" i="0">
                <a:latin typeface="HSE Sans" panose="02000000000000000000" pitchFamily="2" charset="0"/>
              </a:defRPr>
            </a:lvl4pPr>
            <a:lvl5pPr marL="1828800" indent="0" algn="l">
              <a:buNone/>
              <a:defRPr sz="1600" b="0" i="0">
                <a:latin typeface="HSE Sans" panose="02000000000000000000" pitchFamily="2" charset="0"/>
              </a:defRPr>
            </a:lvl5pPr>
          </a:lstStyle>
          <a:p>
            <a:r>
              <a:rPr lang="ru-RU" dirty="0">
                <a:latin typeface="HSE Sans" panose="02000000000000000000" pitchFamily="2" charset="0"/>
              </a:rPr>
              <a:t>Название факультета</a:t>
            </a:r>
            <a:br>
              <a:rPr lang="ru-RU" dirty="0">
                <a:latin typeface="HSE Sans" panose="02000000000000000000" pitchFamily="2" charset="0"/>
              </a:rPr>
            </a:br>
            <a:r>
              <a:rPr lang="ru-RU" dirty="0">
                <a:latin typeface="HSE Sans" panose="02000000000000000000" pitchFamily="2" charset="0"/>
              </a:rPr>
              <a:t>в две строки</a:t>
            </a:r>
            <a:r>
              <a:rPr lang="en-GB" dirty="0">
                <a:latin typeface="HSE Sans" panose="02000000000000000000" pitchFamily="2" charset="0"/>
              </a:rPr>
              <a:t> (16 </a:t>
            </a:r>
            <a:r>
              <a:rPr lang="en-GB" dirty="0" err="1">
                <a:latin typeface="HSE Sans" panose="02000000000000000000" pitchFamily="2" charset="0"/>
              </a:rPr>
              <a:t>pt</a:t>
            </a:r>
            <a:r>
              <a:rPr lang="en-GB" dirty="0">
                <a:latin typeface="HSE Sans" panose="02000000000000000000" pitchFamily="2" charset="0"/>
              </a:rPr>
              <a:t>)</a:t>
            </a:r>
            <a:endParaRPr lang="ru-RU" dirty="0">
              <a:latin typeface="HSE Sans" panose="02000000000000000000" pitchFamily="2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40A04329-C800-BB42-BFE0-7E3C68848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9420" y="1173829"/>
            <a:ext cx="2278063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98337931-3EC2-F348-99EA-860F4FFDC18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786720" y="1173829"/>
            <a:ext cx="2217738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Москва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2022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EEA7A79B-D410-B44F-BF32-C3EAEFC20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7967" y="4824914"/>
            <a:ext cx="7625267" cy="652860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dirty="0">
                <a:latin typeface="HSE Sans" panose="02000000000000000000" pitchFamily="2" charset="0"/>
              </a:rPr>
              <a:t>Если нужно больше места, то используйте подзаголовок</a:t>
            </a:r>
            <a:r>
              <a:rPr lang="en-GB" sz="1600" dirty="0">
                <a:latin typeface="HSE Sans" panose="02000000000000000000" pitchFamily="2" charset="0"/>
              </a:rPr>
              <a:t> (16 </a:t>
            </a:r>
            <a:r>
              <a:rPr lang="en-GB" sz="1600" dirty="0" err="1">
                <a:latin typeface="HSE Sans" panose="02000000000000000000" pitchFamily="2" charset="0"/>
              </a:rPr>
              <a:t>pt</a:t>
            </a:r>
            <a:r>
              <a:rPr lang="en-GB" sz="1600" dirty="0">
                <a:latin typeface="HSE Sans" panose="02000000000000000000" pitchFamily="2" charset="0"/>
              </a:rPr>
              <a:t>)</a:t>
            </a:r>
            <a:endParaRPr lang="ru-RU" sz="16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95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328428E-0D3D-6E4B-BAC0-3F63BAF7D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86CF47C6-D972-9E44-A717-6848F348939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412FEF63-77C0-7C4A-B9BE-4BC0EEEEB78C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C4F550E9-E979-284D-B65F-44E092DD9D0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39D099-B515-F343-BF7A-A95468DA3860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396B1F99-9711-C64F-A7C9-4F1D89E7F11D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9C21DFE9-C3B2-C54E-9275-7776355F7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5A73F99D-6D58-724E-ADB3-150D9B24F8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7E89E360-BE39-5041-BAD6-C7B708340A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9" name="Заголовок 31">
            <a:extLst>
              <a:ext uri="{FF2B5EF4-FFF2-40B4-BE49-F238E27FC236}">
                <a16:creationId xmlns:a16="http://schemas.microsoft.com/office/drawing/2014/main" id="{1C20890C-BC1C-0745-9AF3-46700BA2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Дополнительная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цветовая гамма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CA2589F7-4500-024F-8E07-D726629A5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Для оформления графиков, таблиц, диаграмм могут потребоваться дополнительные цвета и вы совершенно правы, задавая вопрос, какие цвета использовать и где их взять. Мы предлагаем использовать палитру цветов Вышки для этих целей.</a:t>
            </a: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D2CA403A-98E7-6C42-8F44-30AB6622C802}"/>
              </a:ext>
            </a:extLst>
          </p:cNvPr>
          <p:cNvSpPr/>
          <p:nvPr userDrawn="1"/>
        </p:nvSpPr>
        <p:spPr>
          <a:xfrm>
            <a:off x="5392982" y="1447790"/>
            <a:ext cx="830997" cy="830997"/>
          </a:xfrm>
          <a:prstGeom prst="ellipse">
            <a:avLst/>
          </a:prstGeom>
          <a:solidFill>
            <a:srgbClr val="0E2D6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id="{42ABAA5D-E7AB-6E48-9D43-A48178C9BDD4}"/>
              </a:ext>
            </a:extLst>
          </p:cNvPr>
          <p:cNvSpPr/>
          <p:nvPr userDrawn="1"/>
        </p:nvSpPr>
        <p:spPr>
          <a:xfrm>
            <a:off x="6742925" y="1447790"/>
            <a:ext cx="830997" cy="830997"/>
          </a:xfrm>
          <a:prstGeom prst="ellipse">
            <a:avLst/>
          </a:prstGeom>
          <a:solidFill>
            <a:srgbClr val="234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9F185A-8F67-9C42-A7C5-87E483F4FC19}"/>
              </a:ext>
            </a:extLst>
          </p:cNvPr>
          <p:cNvSpPr/>
          <p:nvPr userDrawn="1"/>
        </p:nvSpPr>
        <p:spPr>
          <a:xfrm>
            <a:off x="8092868" y="1447790"/>
            <a:ext cx="830997" cy="830997"/>
          </a:xfrm>
          <a:prstGeom prst="ellipse">
            <a:avLst/>
          </a:prstGeom>
          <a:solidFill>
            <a:srgbClr val="11A0D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9AE0F6-4E37-6C4D-AF45-824EEE489A15}"/>
              </a:ext>
            </a:extLst>
          </p:cNvPr>
          <p:cNvSpPr/>
          <p:nvPr userDrawn="1"/>
        </p:nvSpPr>
        <p:spPr>
          <a:xfrm>
            <a:off x="9442811" y="1447790"/>
            <a:ext cx="830997" cy="830997"/>
          </a:xfrm>
          <a:prstGeom prst="ellipse">
            <a:avLst/>
          </a:prstGeom>
          <a:solidFill>
            <a:srgbClr val="029C6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5" name="Oval 26">
            <a:extLst>
              <a:ext uri="{FF2B5EF4-FFF2-40B4-BE49-F238E27FC236}">
                <a16:creationId xmlns:a16="http://schemas.microsoft.com/office/drawing/2014/main" id="{330C0EA4-7FD1-CE4D-AC95-8C484C5AC790}"/>
              </a:ext>
            </a:extLst>
          </p:cNvPr>
          <p:cNvSpPr/>
          <p:nvPr userDrawn="1"/>
        </p:nvSpPr>
        <p:spPr>
          <a:xfrm>
            <a:off x="10792754" y="1447790"/>
            <a:ext cx="830997" cy="830997"/>
          </a:xfrm>
          <a:prstGeom prst="ellipse">
            <a:avLst/>
          </a:prstGeom>
          <a:solidFill>
            <a:srgbClr val="EB681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6" name="Oval 29">
            <a:extLst>
              <a:ext uri="{FF2B5EF4-FFF2-40B4-BE49-F238E27FC236}">
                <a16:creationId xmlns:a16="http://schemas.microsoft.com/office/drawing/2014/main" id="{4C53CF3D-7EFB-DF4F-8EA6-5644574E9AFB}"/>
              </a:ext>
            </a:extLst>
          </p:cNvPr>
          <p:cNvSpPr/>
          <p:nvPr userDrawn="1"/>
        </p:nvSpPr>
        <p:spPr>
          <a:xfrm>
            <a:off x="5392982" y="2708699"/>
            <a:ext cx="830997" cy="830997"/>
          </a:xfrm>
          <a:prstGeom prst="ellipse">
            <a:avLst/>
          </a:prstGeom>
          <a:solidFill>
            <a:srgbClr val="7D4EB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7" name="Oval 33">
            <a:extLst>
              <a:ext uri="{FF2B5EF4-FFF2-40B4-BE49-F238E27FC236}">
                <a16:creationId xmlns:a16="http://schemas.microsoft.com/office/drawing/2014/main" id="{B42CE88A-E9A3-2A4E-BD50-EB37311F39EC}"/>
              </a:ext>
            </a:extLst>
          </p:cNvPr>
          <p:cNvSpPr/>
          <p:nvPr userDrawn="1"/>
        </p:nvSpPr>
        <p:spPr>
          <a:xfrm>
            <a:off x="6742925" y="2708699"/>
            <a:ext cx="830997" cy="830997"/>
          </a:xfrm>
          <a:prstGeom prst="ellipse">
            <a:avLst/>
          </a:prstGeom>
          <a:solidFill>
            <a:srgbClr val="E61F3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8" name="Oval 34">
            <a:extLst>
              <a:ext uri="{FF2B5EF4-FFF2-40B4-BE49-F238E27FC236}">
                <a16:creationId xmlns:a16="http://schemas.microsoft.com/office/drawing/2014/main" id="{B699EFDF-DB9D-3C4F-9D1F-461508017BDA}"/>
              </a:ext>
            </a:extLst>
          </p:cNvPr>
          <p:cNvSpPr/>
          <p:nvPr userDrawn="1"/>
        </p:nvSpPr>
        <p:spPr>
          <a:xfrm>
            <a:off x="8092868" y="2708699"/>
            <a:ext cx="830997" cy="830997"/>
          </a:xfrm>
          <a:prstGeom prst="ellipse">
            <a:avLst/>
          </a:prstGeom>
          <a:solidFill>
            <a:srgbClr val="FBBA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9" name="Oval 35">
            <a:extLst>
              <a:ext uri="{FF2B5EF4-FFF2-40B4-BE49-F238E27FC236}">
                <a16:creationId xmlns:a16="http://schemas.microsoft.com/office/drawing/2014/main" id="{5DF3131C-EEA1-5446-B567-C9DA0A2A1AFF}"/>
              </a:ext>
            </a:extLst>
          </p:cNvPr>
          <p:cNvSpPr/>
          <p:nvPr userDrawn="1"/>
        </p:nvSpPr>
        <p:spPr>
          <a:xfrm>
            <a:off x="9442811" y="2708699"/>
            <a:ext cx="830997" cy="830997"/>
          </a:xfrm>
          <a:prstGeom prst="ellipse">
            <a:avLst/>
          </a:prstGeom>
          <a:solidFill>
            <a:srgbClr val="7DA0D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0" name="Oval 36">
            <a:extLst>
              <a:ext uri="{FF2B5EF4-FFF2-40B4-BE49-F238E27FC236}">
                <a16:creationId xmlns:a16="http://schemas.microsoft.com/office/drawing/2014/main" id="{6D03B317-B61D-2945-8C0A-A6EBD87ACD07}"/>
              </a:ext>
            </a:extLst>
          </p:cNvPr>
          <p:cNvSpPr/>
          <p:nvPr userDrawn="1"/>
        </p:nvSpPr>
        <p:spPr>
          <a:xfrm>
            <a:off x="10792754" y="2708699"/>
            <a:ext cx="830997" cy="830997"/>
          </a:xfrm>
          <a:prstGeom prst="ellipse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1" name="Oval 37">
            <a:extLst>
              <a:ext uri="{FF2B5EF4-FFF2-40B4-BE49-F238E27FC236}">
                <a16:creationId xmlns:a16="http://schemas.microsoft.com/office/drawing/2014/main" id="{9C0266F1-C0B7-624A-A873-5F2C8801E766}"/>
              </a:ext>
            </a:extLst>
          </p:cNvPr>
          <p:cNvSpPr/>
          <p:nvPr userDrawn="1"/>
        </p:nvSpPr>
        <p:spPr>
          <a:xfrm>
            <a:off x="5392982" y="3969609"/>
            <a:ext cx="830997" cy="830997"/>
          </a:xfrm>
          <a:prstGeom prst="ellipse">
            <a:avLst/>
          </a:prstGeom>
          <a:solidFill>
            <a:srgbClr val="EB8C3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2" name="Oval 38">
            <a:extLst>
              <a:ext uri="{FF2B5EF4-FFF2-40B4-BE49-F238E27FC236}">
                <a16:creationId xmlns:a16="http://schemas.microsoft.com/office/drawing/2014/main" id="{30C0C10E-388C-9843-8270-19D471BD3756}"/>
              </a:ext>
            </a:extLst>
          </p:cNvPr>
          <p:cNvSpPr/>
          <p:nvPr userDrawn="1"/>
        </p:nvSpPr>
        <p:spPr>
          <a:xfrm>
            <a:off x="6742925" y="3969609"/>
            <a:ext cx="830997" cy="830997"/>
          </a:xfrm>
          <a:prstGeom prst="ellipse">
            <a:avLst/>
          </a:prstGeom>
          <a:solidFill>
            <a:srgbClr val="96628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3" name="Oval 39">
            <a:extLst>
              <a:ext uri="{FF2B5EF4-FFF2-40B4-BE49-F238E27FC236}">
                <a16:creationId xmlns:a16="http://schemas.microsoft.com/office/drawing/2014/main" id="{87047EA3-79D2-8644-A568-E64AA1D7D370}"/>
              </a:ext>
            </a:extLst>
          </p:cNvPr>
          <p:cNvSpPr/>
          <p:nvPr userDrawn="1"/>
        </p:nvSpPr>
        <p:spPr>
          <a:xfrm>
            <a:off x="8092868" y="3969609"/>
            <a:ext cx="830997" cy="830997"/>
          </a:xfrm>
          <a:prstGeom prst="ellipse">
            <a:avLst/>
          </a:prstGeom>
          <a:solidFill>
            <a:srgbClr val="CD5A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4" name="Oval 40">
            <a:extLst>
              <a:ext uri="{FF2B5EF4-FFF2-40B4-BE49-F238E27FC236}">
                <a16:creationId xmlns:a16="http://schemas.microsoft.com/office/drawing/2014/main" id="{7F5D1C6B-4E6B-0346-A5DC-C511DB14EFD6}"/>
              </a:ext>
            </a:extLst>
          </p:cNvPr>
          <p:cNvSpPr/>
          <p:nvPr userDrawn="1"/>
        </p:nvSpPr>
        <p:spPr>
          <a:xfrm>
            <a:off x="9442811" y="3969609"/>
            <a:ext cx="830997" cy="830997"/>
          </a:xfrm>
          <a:prstGeom prst="ellipse">
            <a:avLst/>
          </a:prstGeom>
          <a:solidFill>
            <a:srgbClr val="FFD74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5" name="Oval 41">
            <a:extLst>
              <a:ext uri="{FF2B5EF4-FFF2-40B4-BE49-F238E27FC236}">
                <a16:creationId xmlns:a16="http://schemas.microsoft.com/office/drawing/2014/main" id="{EB421DBA-35DE-2C4F-A89E-27F0998EF4E8}"/>
              </a:ext>
            </a:extLst>
          </p:cNvPr>
          <p:cNvSpPr/>
          <p:nvPr userDrawn="1"/>
        </p:nvSpPr>
        <p:spPr>
          <a:xfrm>
            <a:off x="10792754" y="3969609"/>
            <a:ext cx="830997" cy="830997"/>
          </a:xfrm>
          <a:prstGeom prst="ellipse">
            <a:avLst/>
          </a:prstGeom>
          <a:solidFill>
            <a:srgbClr val="CDDDF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6" name="Oval 42">
            <a:extLst>
              <a:ext uri="{FF2B5EF4-FFF2-40B4-BE49-F238E27FC236}">
                <a16:creationId xmlns:a16="http://schemas.microsoft.com/office/drawing/2014/main" id="{081BD842-A9A1-5B44-81ED-A97BA390032B}"/>
              </a:ext>
            </a:extLst>
          </p:cNvPr>
          <p:cNvSpPr/>
          <p:nvPr userDrawn="1"/>
        </p:nvSpPr>
        <p:spPr>
          <a:xfrm>
            <a:off x="5392982" y="5249769"/>
            <a:ext cx="830997" cy="830997"/>
          </a:xfrm>
          <a:prstGeom prst="ellipse">
            <a:avLst/>
          </a:prstGeom>
          <a:solidFill>
            <a:srgbClr val="D7EBB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7" name="Oval 43">
            <a:extLst>
              <a:ext uri="{FF2B5EF4-FFF2-40B4-BE49-F238E27FC236}">
                <a16:creationId xmlns:a16="http://schemas.microsoft.com/office/drawing/2014/main" id="{036EE7D2-A33A-434C-B272-C82E2CDD4D4D}"/>
              </a:ext>
            </a:extLst>
          </p:cNvPr>
          <p:cNvSpPr/>
          <p:nvPr userDrawn="1"/>
        </p:nvSpPr>
        <p:spPr>
          <a:xfrm>
            <a:off x="6742925" y="5249769"/>
            <a:ext cx="830997" cy="830997"/>
          </a:xfrm>
          <a:prstGeom prst="ellipse">
            <a:avLst/>
          </a:prstGeom>
          <a:solidFill>
            <a:srgbClr val="FFDC9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8" name="Oval 44">
            <a:extLst>
              <a:ext uri="{FF2B5EF4-FFF2-40B4-BE49-F238E27FC236}">
                <a16:creationId xmlns:a16="http://schemas.microsoft.com/office/drawing/2014/main" id="{7DD65DA4-F076-C242-813E-8C17DCABCCFB}"/>
              </a:ext>
            </a:extLst>
          </p:cNvPr>
          <p:cNvSpPr/>
          <p:nvPr userDrawn="1"/>
        </p:nvSpPr>
        <p:spPr>
          <a:xfrm>
            <a:off x="8092868" y="5249769"/>
            <a:ext cx="830997" cy="830997"/>
          </a:xfrm>
          <a:prstGeom prst="ellipse">
            <a:avLst/>
          </a:prstGeom>
          <a:solidFill>
            <a:srgbClr val="D7C3F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9" name="Oval 45">
            <a:extLst>
              <a:ext uri="{FF2B5EF4-FFF2-40B4-BE49-F238E27FC236}">
                <a16:creationId xmlns:a16="http://schemas.microsoft.com/office/drawing/2014/main" id="{8A44D99D-BF66-2848-B460-F59D8ECF5690}"/>
              </a:ext>
            </a:extLst>
          </p:cNvPr>
          <p:cNvSpPr/>
          <p:nvPr userDrawn="1"/>
        </p:nvSpPr>
        <p:spPr>
          <a:xfrm>
            <a:off x="9442811" y="5249769"/>
            <a:ext cx="830997" cy="830997"/>
          </a:xfrm>
          <a:prstGeom prst="ellipse">
            <a:avLst/>
          </a:prstGeom>
          <a:solidFill>
            <a:srgbClr val="F6C3C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40" name="Oval 46">
            <a:extLst>
              <a:ext uri="{FF2B5EF4-FFF2-40B4-BE49-F238E27FC236}">
                <a16:creationId xmlns:a16="http://schemas.microsoft.com/office/drawing/2014/main" id="{9B130CEB-3D74-B647-BA6B-32F7D70FD354}"/>
              </a:ext>
            </a:extLst>
          </p:cNvPr>
          <p:cNvSpPr/>
          <p:nvPr userDrawn="1"/>
        </p:nvSpPr>
        <p:spPr>
          <a:xfrm>
            <a:off x="10792754" y="5249769"/>
            <a:ext cx="830997" cy="830997"/>
          </a:xfrm>
          <a:prstGeom prst="ellipse">
            <a:avLst/>
          </a:prstGeom>
          <a:solidFill>
            <a:srgbClr val="FFF07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67054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A7FA04E4-3213-8F41-B068-4DC281441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938052A0-3DF0-DC47-B7E0-C20EF981C230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8C6147F0-3CA1-264C-B2B2-F88597196943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2CDF50E-4D58-AF4A-ABFD-140AF88B3681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2171D1-2A5B-7A4A-9760-17CCE51B980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3C71A0C3-CD3E-0748-98E5-6B2507CAB296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9856D01B-EC9A-6047-B7FB-D47084AB3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83E23342-AC91-354A-9A28-A14FF7BADC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BB1CCE68-8F57-1A41-BC43-633D2EFC80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0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06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4A1436AC-5F96-2A4F-BFC7-B3442083EB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067DD2ED-246D-7D41-B51F-FED98BF873F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68E8C250-D449-A743-8975-B5BFB04D9744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5">
            <a:extLst>
              <a:ext uri="{FF2B5EF4-FFF2-40B4-BE49-F238E27FC236}">
                <a16:creationId xmlns:a16="http://schemas.microsoft.com/office/drawing/2014/main" id="{DD1C71CA-B883-AF42-959D-BCA5690AAA4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4D3A12E-0E10-C441-81D2-C3C1EB6A053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9" name="Straight Connector 59">
            <a:extLst>
              <a:ext uri="{FF2B5EF4-FFF2-40B4-BE49-F238E27FC236}">
                <a16:creationId xmlns:a16="http://schemas.microsoft.com/office/drawing/2014/main" id="{3447008E-4F3B-FC4E-B96D-3927FAE1ED1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61115A7A-23E5-E442-9551-F72F1CDA57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4653" y="1447790"/>
            <a:ext cx="4325167" cy="4325107"/>
          </a:xfrm>
          <a:solidFill>
            <a:srgbClr val="D9D9D9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schemeClr val="tx1"/>
                </a:solidFill>
                <a:latin typeface="HSE Sans" panose="02000000000000000000" pitchFamily="2" charset="0"/>
              </a:rPr>
              <a:t>Чтобы слайд не выглядел пустым, сюда можно поставить иллюстрацию или фотографию</a:t>
            </a:r>
            <a:endParaRPr lang="en-RU" sz="2800">
              <a:solidFill>
                <a:schemeClr val="tx1"/>
              </a:solidFill>
              <a:latin typeface="HSE Sans" panose="02000000000000000000" pitchFamily="2" charset="0"/>
            </a:endParaRPr>
          </a:p>
        </p:txBody>
      </p:sp>
      <p:sp>
        <p:nvSpPr>
          <p:cNvPr id="32" name="Заголовок 31">
            <a:extLst>
              <a:ext uri="{FF2B5EF4-FFF2-40B4-BE49-F238E27FC236}">
                <a16:creationId xmlns:a16="http://schemas.microsoft.com/office/drawing/2014/main" id="{9ED7AA97-D972-DF4F-B662-A65F2A544C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8" y="1447790"/>
            <a:ext cx="524556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69E35E54-2B19-7441-876F-1C6A84F4F1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5245561" cy="3393234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id="{7FB4A275-856E-364D-8AA4-2071AADC6A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58FBA0EA-8BE0-A643-B258-4E5C34467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0BEC062F-1BEB-DE4C-B7EE-C552C9D45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28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FDC66DB8-29BC-5940-A721-40F1002145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DE27C859-478F-3648-8A9D-2C85DBDCAC0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58EA1144-CFD8-1D47-B430-7014F576043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96EDC73C-5A3C-014E-8E52-04CAFCA9B20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E88681-53A8-3B45-B80A-372EDFB53883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EDA7D8BF-DF37-704F-B77F-7E40752ACE25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5026DBD8-54A3-1446-9D3B-BA2B38460F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E8AA3569-5054-7D47-AB14-BCFB0440D0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Заголовок 31">
            <a:extLst>
              <a:ext uri="{FF2B5EF4-FFF2-40B4-BE49-F238E27FC236}">
                <a16:creationId xmlns:a16="http://schemas.microsoft.com/office/drawing/2014/main" id="{76942483-EB13-0A4B-8060-DB65024C2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66FAD63B-F743-0F47-BBE3-D773176670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11057971" cy="3745092"/>
          </a:xfrm>
        </p:spPr>
        <p:txBody>
          <a:bodyPr lIns="0" tIns="0" rIns="0" numCol="3" spcCol="25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300" dirty="0">
                <a:latin typeface="HSE Sans" panose="02000000000000000000" pitchFamily="2" charset="0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</a:t>
            </a:r>
          </a:p>
        </p:txBody>
      </p:sp>
      <p:sp>
        <p:nvSpPr>
          <p:cNvPr id="18" name="Текст 39">
            <a:extLst>
              <a:ext uri="{FF2B5EF4-FFF2-40B4-BE49-F238E27FC236}">
                <a16:creationId xmlns:a16="http://schemas.microsoft.com/office/drawing/2014/main" id="{8A048480-30C9-044E-8C2E-0F67398FE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8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0E78CA68-7A0C-CF41-9AC6-A547FB9EC3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45DC512A-A23B-B24D-A1F6-6793976867CF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21F91649-DF0F-5F45-A43B-2CED9ACDD04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3137B760-1A50-1845-B7F2-1EF31C71C72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ECCF8F-5855-7943-B503-5573887A534D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FB81B23D-CDD8-E64C-9887-3540F7EE1C4B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C2D710AE-3CBE-5940-A7EB-F96132E659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FCC5A33D-0A3C-F140-B745-367744A5F3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5163BE0A-A745-414A-AF21-D968BD69D2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B3D47CF6-5FC1-2346-8894-A7CC39063D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CD14B8F3-89C2-9F45-809E-D1EAF85AC5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9892" y="2379663"/>
            <a:ext cx="5383968" cy="3451794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dirty="0">
                <a:solidFill>
                  <a:srgbClr val="102D69"/>
                </a:solidFill>
                <a:latin typeface="HSE Sans" panose="02000000000000000000" pitchFamily="2" charset="0"/>
              </a:rPr>
              <a:t>Небольшую фразу, с важной информацией, можно выделить, набрав ее более крупным кеглем, чем обычный  текст. Делать это часто не рекомендуется.</a:t>
            </a:r>
          </a:p>
          <a:p>
            <a:pPr lvl="0"/>
            <a:endParaRPr lang="ru-RU" dirty="0"/>
          </a:p>
        </p:txBody>
      </p:sp>
      <p:sp>
        <p:nvSpPr>
          <p:cNvPr id="24" name="Текст 39">
            <a:extLst>
              <a:ext uri="{FF2B5EF4-FFF2-40B4-BE49-F238E27FC236}">
                <a16:creationId xmlns:a16="http://schemas.microsoft.com/office/drawing/2014/main" id="{3BE4279A-8109-B244-B721-18F10C696B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5" name="Заголовок 31">
            <a:extLst>
              <a:ext uri="{FF2B5EF4-FFF2-40B4-BE49-F238E27FC236}">
                <a16:creationId xmlns:a16="http://schemas.microsoft.com/office/drawing/2014/main" id="{B32DC3D4-97A5-3E4F-A29B-422D5E312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79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E89D752-CAC6-0943-9A3D-4C52DBF50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64D89E64-93BB-044D-B3D4-8F2679C5CA4C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D0C3B169-866D-C645-AF76-00F8C2A97E9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FDDF48AB-D8AE-0E42-A544-8EA5B8744778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DF89EC-1E7C-3B40-85F4-6D19A7D29AC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019D6862-BD52-734D-9E19-38C147CA2D2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A9BD5ADD-B3F2-C342-82F7-83683F040D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4F15CBC0-FC8B-744E-95A7-C9863CDC3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BC3B54AA-A0BD-E646-B3B7-C0E724D26D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B3F16318-C9C3-B948-A508-4BC53D0B7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8" name="Текст 35">
            <a:extLst>
              <a:ext uri="{FF2B5EF4-FFF2-40B4-BE49-F238E27FC236}">
                <a16:creationId xmlns:a16="http://schemas.microsoft.com/office/drawing/2014/main" id="{23B3E5FB-BBCE-4149-AD9A-8CAB06CC9F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  <p:sp>
        <p:nvSpPr>
          <p:cNvPr id="19" name="Текст 35">
            <a:extLst>
              <a:ext uri="{FF2B5EF4-FFF2-40B4-BE49-F238E27FC236}">
                <a16:creationId xmlns:a16="http://schemas.microsoft.com/office/drawing/2014/main" id="{658542D3-7E45-6E46-8039-27C4C43DD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57965DCA-4776-7546-97FD-A69317A34CF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1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11D7C3EB-CCEB-E142-9753-8B2D75A0A8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527C9F89-51CC-D243-9351-73AB081DB944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F09EE119-6C80-E846-95F9-BB3907664128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C0A681B-44BF-6A46-98D8-483EF13B9114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5A5D7C-EB12-9D4D-A99A-4B26C81B738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D4C3D74D-BE91-9547-ADCA-ACCE93C1878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3E0AB43B-5E98-6042-A282-C61E0C5A37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7388A8DF-D130-5445-A3F8-F96E1202BA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02CBC466-1703-7541-94E4-AC76F4E6D9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5812BF3C-1D24-3640-84D2-BFFCA525AE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BCBBDD44-9DC9-F74E-979F-120A7BBD4EE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7C68DF7B-E804-E44B-83DF-5DC36AF76F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8" y="1447064"/>
            <a:ext cx="4322762" cy="703205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графика. Обратите внимание, что название графика набирается меньшим кеглем, чем заголовок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 (16pt)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8" name="Текст 35">
            <a:extLst>
              <a:ext uri="{FF2B5EF4-FFF2-40B4-BE49-F238E27FC236}">
                <a16:creationId xmlns:a16="http://schemas.microsoft.com/office/drawing/2014/main" id="{89E931D8-2901-A54D-86EA-096E47B818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88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E9A64721-E55E-8749-B29E-51DD895593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7" name="Straight Connector 19">
            <a:extLst>
              <a:ext uri="{FF2B5EF4-FFF2-40B4-BE49-F238E27FC236}">
                <a16:creationId xmlns:a16="http://schemas.microsoft.com/office/drawing/2014/main" id="{B0C162B7-B84F-874A-960E-31F512518C6E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1">
            <a:extLst>
              <a:ext uri="{FF2B5EF4-FFF2-40B4-BE49-F238E27FC236}">
                <a16:creationId xmlns:a16="http://schemas.microsoft.com/office/drawing/2014/main" id="{1CB321BB-9FE3-294F-85D8-AA7DC75CA4AF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id="{0A610A45-8712-8A45-AFB3-931CF468EC3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460EF6-ECAD-8941-8132-1B3E005D606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1" name="Straight Connector 59">
            <a:extLst>
              <a:ext uri="{FF2B5EF4-FFF2-40B4-BE49-F238E27FC236}">
                <a16:creationId xmlns:a16="http://schemas.microsoft.com/office/drawing/2014/main" id="{41AE56A2-5FAA-FD44-AE1A-338E1E304184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37">
            <a:extLst>
              <a:ext uri="{FF2B5EF4-FFF2-40B4-BE49-F238E27FC236}">
                <a16:creationId xmlns:a16="http://schemas.microsoft.com/office/drawing/2014/main" id="{D9986185-6D5E-FD48-A5CA-AF2D5B58A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3" name="Текст 39">
            <a:extLst>
              <a:ext uri="{FF2B5EF4-FFF2-40B4-BE49-F238E27FC236}">
                <a16:creationId xmlns:a16="http://schemas.microsoft.com/office/drawing/2014/main" id="{5DBFD327-E3A8-944A-AABF-7D813AD0F1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D206FCE0-05C3-2C45-A7D6-1FC287C017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3B28B62E-5EE9-834C-9BB6-BD66079B8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4" name="Текст 35">
            <a:extLst>
              <a:ext uri="{FF2B5EF4-FFF2-40B4-BE49-F238E27FC236}">
                <a16:creationId xmlns:a16="http://schemas.microsoft.com/office/drawing/2014/main" id="{621215DE-C1FD-2B4C-B236-AF679CF906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076" y="4103994"/>
            <a:ext cx="2758143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5" name="Текст 35">
            <a:extLst>
              <a:ext uri="{FF2B5EF4-FFF2-40B4-BE49-F238E27FC236}">
                <a16:creationId xmlns:a16="http://schemas.microsoft.com/office/drawing/2014/main" id="{8BC2F90D-0CE0-574C-A7C1-EAA3E6F1A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007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6" name="Текст 35">
            <a:extLst>
              <a:ext uri="{FF2B5EF4-FFF2-40B4-BE49-F238E27FC236}">
                <a16:creationId xmlns:a16="http://schemas.microsoft.com/office/drawing/2014/main" id="{239E188B-2696-8A48-9F8A-36223EEF61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18938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379BF4C6-F899-294C-B88E-8363AFBEE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076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152</a:t>
            </a:r>
            <a:endParaRPr lang="ru-RU" dirty="0"/>
          </a:p>
        </p:txBody>
      </p:sp>
      <p:sp>
        <p:nvSpPr>
          <p:cNvPr id="29" name="Текст 27">
            <a:extLst>
              <a:ext uri="{FF2B5EF4-FFF2-40B4-BE49-F238E27FC236}">
                <a16:creationId xmlns:a16="http://schemas.microsoft.com/office/drawing/2014/main" id="{DE7F352B-F6D9-B545-A835-443A55956E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7007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95</a:t>
            </a:r>
            <a:endParaRPr lang="ru-RU" dirty="0"/>
          </a:p>
        </p:txBody>
      </p:sp>
      <p:sp>
        <p:nvSpPr>
          <p:cNvPr id="30" name="Текст 27">
            <a:extLst>
              <a:ext uri="{FF2B5EF4-FFF2-40B4-BE49-F238E27FC236}">
                <a16:creationId xmlns:a16="http://schemas.microsoft.com/office/drawing/2014/main" id="{D1D5AF9F-C1B0-7842-8789-1DB8963D9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18938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284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05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5425806-16DD-844E-927C-26E7143A9E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6" name="Straight Connector 19">
            <a:extLst>
              <a:ext uri="{FF2B5EF4-FFF2-40B4-BE49-F238E27FC236}">
                <a16:creationId xmlns:a16="http://schemas.microsoft.com/office/drawing/2014/main" id="{479746FF-3282-DF46-9D7C-D80431604A55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51B44297-B0E7-D74D-B291-D39A0D468B42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5">
            <a:extLst>
              <a:ext uri="{FF2B5EF4-FFF2-40B4-BE49-F238E27FC236}">
                <a16:creationId xmlns:a16="http://schemas.microsoft.com/office/drawing/2014/main" id="{0EA4A057-F0CB-E04F-B472-4A1ABFB64C66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4502F5-56EE-354B-A3B1-E79F8B00517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0" name="Straight Connector 59">
            <a:extLst>
              <a:ext uri="{FF2B5EF4-FFF2-40B4-BE49-F238E27FC236}">
                <a16:creationId xmlns:a16="http://schemas.microsoft.com/office/drawing/2014/main" id="{A80E0956-5C10-CC40-A426-CBD2E0C4158E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37">
            <a:extLst>
              <a:ext uri="{FF2B5EF4-FFF2-40B4-BE49-F238E27FC236}">
                <a16:creationId xmlns:a16="http://schemas.microsoft.com/office/drawing/2014/main" id="{6EC59AAD-5962-8D49-BF4D-7DA5D57307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2" name="Текст 39">
            <a:extLst>
              <a:ext uri="{FF2B5EF4-FFF2-40B4-BE49-F238E27FC236}">
                <a16:creationId xmlns:a16="http://schemas.microsoft.com/office/drawing/2014/main" id="{49041ACC-EEF4-D34B-A7DE-87B1AF2ED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BF93B2CC-81A4-0943-AF6C-C86576792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51340CB4-0355-3640-A212-F684523CDC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5"/>
            <a:ext cx="11058065" cy="30777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8C6F2EA4-CEDC-324C-9C06-8713118041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19" name="Таблица 18">
            <a:extLst>
              <a:ext uri="{FF2B5EF4-FFF2-40B4-BE49-F238E27FC236}">
                <a16:creationId xmlns:a16="http://schemas.microsoft.com/office/drawing/2014/main" id="{7B291085-A9B9-D842-B1A7-96258FAF012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1984076"/>
            <a:ext cx="11058527" cy="351957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16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259ABC72-D738-1143-BF2A-D85AE9A4F7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237A1E42-2FC3-8841-8C41-992C5BC2368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47503EA0-3883-E24D-9EB8-7B617518292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E0144DF2-9891-324D-B34E-AFA025FBCBF9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3F65D6-1072-F140-B6A5-758D7B595A9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5F1F09D4-22FA-7B4B-9488-F8FDDCC2D44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44D0326E-FD7A-3541-A998-62A1C30E27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279CCCA0-F959-5245-8321-106D3C5E8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8B839C6B-8494-8841-9714-4C8F710F84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4D940599-2B77-CE47-91E6-CDB51ADE1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4"/>
            <a:ext cx="7617877" cy="53701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A7333712-9DED-4F4B-B209-2F13075EDB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20" name="Таблица 18">
            <a:extLst>
              <a:ext uri="{FF2B5EF4-FFF2-40B4-BE49-F238E27FC236}">
                <a16:creationId xmlns:a16="http://schemas.microsoft.com/office/drawing/2014/main" id="{DD467C42-8209-B740-8419-DBB6A6F7D5EE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2208362"/>
            <a:ext cx="7617895" cy="329529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35">
            <a:extLst>
              <a:ext uri="{FF2B5EF4-FFF2-40B4-BE49-F238E27FC236}">
                <a16:creationId xmlns:a16="http://schemas.microsoft.com/office/drawing/2014/main" id="{B4309850-76EA-224C-A9E2-B6BBDBF99D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6807" y="2208363"/>
            <a:ext cx="2930666" cy="2570672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F8FDE-7383-E947-8568-FF6B7A7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E6541-45CA-8B42-98B4-D42737B8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0645B-C5D9-8544-BBF2-E4A13F8E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3DFB-8595-A44B-9F09-A50FA310E559}" type="datetimeFigureOut">
              <a:rPr lang="en-RU" smtClean="0"/>
              <a:t>08/01/2022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52289-7F57-544F-95EE-F8B2E1062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C5F56-F795-5643-ABE3-DDED2186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57850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4" r:id="rId7"/>
    <p:sldLayoutId id="2147483655" r:id="rId8"/>
    <p:sldLayoutId id="2147483656" r:id="rId9"/>
    <p:sldLayoutId id="2147483658" r:id="rId10"/>
    <p:sldLayoutId id="2147483657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students.hse.ru/entry2021/" TargetMode="External"/><Relationship Id="rId2" Type="http://schemas.openxmlformats.org/officeDocument/2006/relationships/hyperlink" Target="https://view.officeapps.live.com/op/view.aspx?src=https://www.rospotrebnadzor.ru/files/news/%D0%B0%D0%B2%D0%B8%D0%B0%D0%90%D0%BD%D0%BA%D0%B5%D1%82%D0%B0%20RUS.docx&amp;wdOrigin=BROWSELINK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hse.ru/medical/ins/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students.hse.ru/transport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5.png"/><Relationship Id="rId7" Type="http://schemas.openxmlformats.org/officeDocument/2006/relationships/hyperlink" Target="https://www.banki.ru/products/currency/cash/moskva/?#bank-rates" TargetMode="External"/><Relationship Id="rId12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zaselenie@hse.ru" TargetMode="External"/><Relationship Id="rId2" Type="http://schemas.openxmlformats.org/officeDocument/2006/relationships/hyperlink" Target="https://istudents.hse.ru/followingdocument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visa.hse.ru/bama2" TargetMode="External"/><Relationship Id="rId4" Type="http://schemas.openxmlformats.org/officeDocument/2006/relationships/hyperlink" Target="mailto:sho@hse.ru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istudents.hse.ru/consular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fif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hyperlink" Target="https://t.me/istudents_hs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students.hse.ru/" TargetMode="External"/><Relationship Id="rId11" Type="http://schemas.openxmlformats.org/officeDocument/2006/relationships/hyperlink" Target="mailto:istudents.support@hse.ru" TargetMode="External"/><Relationship Id="rId5" Type="http://schemas.openxmlformats.org/officeDocument/2006/relationships/image" Target="../media/image52.png"/><Relationship Id="rId10" Type="http://schemas.openxmlformats.org/officeDocument/2006/relationships/image" Target="../media/image56.jfif"/><Relationship Id="rId4" Type="http://schemas.openxmlformats.org/officeDocument/2006/relationships/hyperlink" Target="https://vk.com/hse.issc" TargetMode="External"/><Relationship Id="rId9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docs.google.com/forms/d/15AqGunFnqCZjq88ZrxOcXfU_LVbTliDdxWo3UbVfZGY/edit" TargetMode="Externa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hse.issc" TargetMode="External"/><Relationship Id="rId7" Type="http://schemas.openxmlformats.org/officeDocument/2006/relationships/hyperlink" Target="https://t.me/inostranets_v_RF" TargetMode="External"/><Relationship Id="rId2" Type="http://schemas.openxmlformats.org/officeDocument/2006/relationships/hyperlink" Target="https://vk.com/hse.inter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t.me/hse_live" TargetMode="External"/><Relationship Id="rId5" Type="http://schemas.openxmlformats.org/officeDocument/2006/relationships/hyperlink" Target="https://t.me/istudents_hse" TargetMode="External"/><Relationship Id="rId4" Type="http://schemas.openxmlformats.org/officeDocument/2006/relationships/hyperlink" Target="https://vk.com/esnhsemsk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se.ru/sho/services_ru" TargetMode="External"/><Relationship Id="rId3" Type="http://schemas.openxmlformats.org/officeDocument/2006/relationships/hyperlink" Target="https://docs.yandex.ru/docs/view?url=ya-disk-public://3RVg9heU6hUXX0NubNwoIL1D5yZJX1aUMUlnuPfkTjYZzxanxEgnls2wQr%2BtpjNtq/J6bpmRyOJonT3VoXnDag%3D%3D&amp;name=%D0%9D%D0%B0%D0%BF%D1%80%D0%B0%D0%B2%D0%BB%D0%B5%D0%BD%D0%B8%D0%B5%20%D0%BE%D0%B1%D1%80%D0%B0%D0%B7%D0%B5%D1%86%20(1).xlsx&amp;nosw=1" TargetMode="External"/><Relationship Id="rId7" Type="http://schemas.openxmlformats.org/officeDocument/2006/relationships/hyperlink" Target="https://www.hse.ru/sho/#ppo" TargetMode="External"/><Relationship Id="rId12" Type="http://schemas.openxmlformats.org/officeDocument/2006/relationships/hyperlink" Target="https://ivisa.hse.ru/bama2" TargetMode="External"/><Relationship Id="rId2" Type="http://schemas.openxmlformats.org/officeDocument/2006/relationships/hyperlink" Target="https://www.hse.ru/dormoffice/predostavleniemes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zaselenie@hse.ru" TargetMode="External"/><Relationship Id="rId11" Type="http://schemas.openxmlformats.org/officeDocument/2006/relationships/hyperlink" Target="https://realty.yandex.ru/" TargetMode="External"/><Relationship Id="rId5" Type="http://schemas.openxmlformats.org/officeDocument/2006/relationships/hyperlink" Target="mailto:inter@hse.ru" TargetMode="External"/><Relationship Id="rId10" Type="http://schemas.openxmlformats.org/officeDocument/2006/relationships/hyperlink" Target="https://www.cian.ru/" TargetMode="External"/><Relationship Id="rId4" Type="http://schemas.openxmlformats.org/officeDocument/2006/relationships/hyperlink" Target="https://www.hse.ru/dormoffice/infoduoguk" TargetMode="External"/><Relationship Id="rId9" Type="http://schemas.openxmlformats.org/officeDocument/2006/relationships/hyperlink" Target="https://homeet.hse.ru/index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https://admissions.hse.ru/undergraduate-apply/bastep1#pagetop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istudents.hse.ru/checkpoint" TargetMode="External"/><Relationship Id="rId5" Type="http://schemas.openxmlformats.org/officeDocument/2006/relationships/hyperlink" Target="https://view.officeapps.live.com/op/view.aspx?src=https://www.rospotrebnadzor.ru/files/news/%D0%B0%D0%B2%D0%B8%D0%B0%D0%90%D0%BD%D0%BA%D0%B5%D1%82%D0%B0%20RUS.docx&amp;wdOrigin=BROWSELINK" TargetMode="External"/><Relationship Id="rId4" Type="http://schemas.openxmlformats.org/officeDocument/2006/relationships/hyperlink" Target="https://view.officeapps.live.com/op/view.aspx?src=https://www.hse.ru/data/xf/051/458/1171/2%D0%9F%D1%80%D0%B0%D0%B2%D0%B8%D0%BB%D0%B0%20%D0%B2%D0%BD%D1%83%D1%82%D1%80%D0%B5%D0%BD%D0%BD%D0%B5%D0%B3%D0%BE%20%D1%80%D0%B0%D1%81%D0%BF%D0%BE%D1%80%D1%8F%D0%B4%D0%BA%D0%B0%20%D1%81%D1%82%D1%83%D0%B4%D0%B5%D0%BD%D1%87%D0%B5%D1%81%D0%BA%D0%BE%D0%B3%D0%BE%20%D0%BE%D0%B1%D1%89%D0%B5%D0%B6%D0%B8%D1%82%D0%B8%D1%8F.doc&amp;wdOrigin=BROWSELINK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jpg"/><Relationship Id="rId3" Type="http://schemas.microsoft.com/office/2007/relationships/hdphoto" Target="../media/hdphoto2.wdp"/><Relationship Id="rId7" Type="http://schemas.microsoft.com/office/2007/relationships/hdphoto" Target="../media/hdphoto3.wdp"/><Relationship Id="rId12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hyperlink" Target="https://www.sravni.ru/text/spisok-bankov-pod-sankcziyami-2022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6.png"/><Relationship Id="rId3" Type="http://schemas.openxmlformats.org/officeDocument/2006/relationships/image" Target="../media/image18.svg"/><Relationship Id="rId7" Type="http://schemas.openxmlformats.org/officeDocument/2006/relationships/image" Target="../media/image21.png"/><Relationship Id="rId12" Type="http://schemas.openxmlformats.org/officeDocument/2006/relationships/hyperlink" Target="https://istudents.hse.ru/esnbuddy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ocs.google.com/forms/d/e/1FAIpQLSd1atB7xEqmcHlTDcp_NU7vHvWwmUkLpcawx7c5-7INUqBisQ/viewform" TargetMode="External"/><Relationship Id="rId11" Type="http://schemas.openxmlformats.org/officeDocument/2006/relationships/image" Target="../media/image25.svg"/><Relationship Id="rId5" Type="http://schemas.openxmlformats.org/officeDocument/2006/relationships/image" Target="../media/image20.svg"/><Relationship Id="rId10" Type="http://schemas.openxmlformats.org/officeDocument/2006/relationships/image" Target="../media/image24.sv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istudents.hse.ru/predeparture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emf"/><Relationship Id="rId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0ADEFFF5-6226-86BF-6AF2-B8FA6B8498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81" b="4363"/>
          <a:stretch/>
        </p:blipFill>
        <p:spPr>
          <a:xfrm>
            <a:off x="9168682" y="3939257"/>
            <a:ext cx="2179652" cy="205048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95C0D-D7DC-EF40-9E45-F5F0A48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174" y="2582451"/>
            <a:ext cx="9976491" cy="1978323"/>
          </a:xfrm>
        </p:spPr>
        <p:txBody>
          <a:bodyPr/>
          <a:lstStyle/>
          <a:p>
            <a:pPr algn="ctr"/>
            <a:r>
              <a:rPr lang="ru-RU" b="1" dirty="0"/>
              <a:t>ВЕБИНАР «ПОДГОТОВКА К ПРИЕЗДУ И ОБЗОР ПЕРВЫХ ДНЕЙ»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5EA7E-BEC4-B745-B2A8-D4E4AFC614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1600" dirty="0">
                <a:solidFill>
                  <a:srgbClr val="0E2D69"/>
                </a:solidFill>
                <a:latin typeface="HSE Sans" panose="02000000000000000000" pitchFamily="2" charset="0"/>
              </a:rPr>
              <a:t>Центр поддержки иностранных студентов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8D49EC-434A-5443-AC3F-85F01995E6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1200" dirty="0">
                <a:solidFill>
                  <a:srgbClr val="0E2D69"/>
                </a:solidFill>
                <a:latin typeface="HSE Sans" panose="02000000000000000000" pitchFamily="2" charset="0"/>
              </a:rPr>
              <a:t>Управление международной академической интеграции</a:t>
            </a:r>
          </a:p>
          <a:p>
            <a:r>
              <a:rPr lang="ru-RU" sz="1200" dirty="0">
                <a:solidFill>
                  <a:srgbClr val="0E2D69"/>
                </a:solidFill>
                <a:latin typeface="HSE Sans" panose="02000000000000000000" pitchFamily="2" charset="0"/>
              </a:rPr>
              <a:t>Дирекция по интернационализации </a:t>
            </a:r>
          </a:p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ru-RU" dirty="0"/>
              <a:t>Москва</a:t>
            </a:r>
          </a:p>
          <a:p>
            <a:r>
              <a:rPr lang="ru-RU" dirty="0"/>
              <a:t>2022 </a:t>
            </a:r>
          </a:p>
        </p:txBody>
      </p:sp>
    </p:spTree>
    <p:extLst>
      <p:ext uri="{BB962C8B-B14F-4D97-AF65-F5344CB8AC3E}">
        <p14:creationId xmlns:p14="http://schemas.microsoft.com/office/powerpoint/2010/main" val="9823253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-0.67123 -0.00671 L -0.00638 -4.07407E-6 " pathEditMode="relative" rAng="0" ptsTypes="AAA">
                                      <p:cBhvr>
                                        <p:cTn id="6" dur="4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68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FFF5342C-D402-189E-49B6-39BA63F21D4E}"/>
              </a:ext>
            </a:extLst>
          </p:cNvPr>
          <p:cNvSpPr/>
          <p:nvPr/>
        </p:nvSpPr>
        <p:spPr>
          <a:xfrm>
            <a:off x="4806892" y="2139193"/>
            <a:ext cx="7135135" cy="291097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2B328783-F78A-75A4-7DD4-AADCE9A9DB95}"/>
              </a:ext>
            </a:extLst>
          </p:cNvPr>
          <p:cNvSpPr/>
          <p:nvPr/>
        </p:nvSpPr>
        <p:spPr>
          <a:xfrm>
            <a:off x="5123475" y="5301842"/>
            <a:ext cx="3154260" cy="6671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ABE1F6DB-2C79-0F40-985F-DB8180BAFB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000" dirty="0">
                <a:solidFill>
                  <a:srgbClr val="0E2D69"/>
                </a:solidFill>
                <a:latin typeface="HSE Sans" panose="02000000000000000000" pitchFamily="2" charset="0"/>
              </a:rPr>
              <a:t>Центр поддержки иностранных студентов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CC9B4C-151F-204A-9B26-BE1838EFB2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Вебинар «Подготовка к приезду и обзор первых дней»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CD81CA-2715-AB4B-A575-27FBCE550D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Прибытие и обзор первых дней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6248A15-8E7E-BC4A-A1F2-4446573BC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3475" y="1602638"/>
            <a:ext cx="6724576" cy="777025"/>
          </a:xfrm>
        </p:spPr>
        <p:txBody>
          <a:bodyPr>
            <a:noAutofit/>
          </a:bodyPr>
          <a:lstStyle/>
          <a:p>
            <a:r>
              <a:rPr lang="ru-RU" sz="2700" b="1" dirty="0"/>
              <a:t>ВЪЕЗД В РОССИЮ И ПЕРЕСЕЧЕНИЕ ГРАНИЦЫ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759A9C6-69C4-5447-8A46-A98387532C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29499" y="2376853"/>
            <a:ext cx="6912528" cy="2399371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ru-RU" sz="1600" dirty="0"/>
              <a:t>Получи миграционную карту на пограничном контроле и </a:t>
            </a:r>
            <a:r>
              <a:rPr lang="ru-RU" sz="1600" b="1" dirty="0">
                <a:solidFill>
                  <a:schemeClr val="tx1"/>
                </a:solidFill>
              </a:rPr>
              <a:t>внимательно</a:t>
            </a:r>
            <a:r>
              <a:rPr lang="ru-RU" sz="1600" dirty="0"/>
              <a:t> проверь правильность внесённых данных;</a:t>
            </a:r>
          </a:p>
          <a:p>
            <a:pPr marL="342900" indent="-342900">
              <a:buAutoNum type="arabicPeriod"/>
            </a:pPr>
            <a:r>
              <a:rPr lang="ru-RU" sz="1600" dirty="0"/>
              <a:t>Предъяви при въезде распечатанную и заполненную </a:t>
            </a:r>
            <a:r>
              <a:rPr lang="ru-RU" sz="1600" dirty="0">
                <a:hlinkClick r:id="rId2"/>
              </a:rPr>
              <a:t>анкету Роспотребнадзора</a:t>
            </a:r>
            <a:r>
              <a:rPr lang="ru-RU" sz="1600" dirty="0"/>
              <a:t>;</a:t>
            </a:r>
          </a:p>
          <a:p>
            <a:endParaRPr lang="ru-RU" sz="1600" dirty="0"/>
          </a:p>
          <a:p>
            <a:r>
              <a:rPr lang="ru-RU" sz="1800" b="1" dirty="0"/>
              <a:t>Подробный алгоритм ищи здесь: </a:t>
            </a:r>
            <a:r>
              <a:rPr lang="en-US" sz="1800" b="1" dirty="0">
                <a:hlinkClick r:id="rId3"/>
              </a:rPr>
              <a:t>https://istudents.hse.ru/entry2021/</a:t>
            </a:r>
            <a:r>
              <a:rPr lang="ru-RU" sz="1800" b="1" dirty="0"/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D2F93A-5F03-EE88-03C8-6BF9C2CC41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6" t="1377" r="1675" b="2731"/>
          <a:stretch/>
        </p:blipFill>
        <p:spPr>
          <a:xfrm>
            <a:off x="813731" y="1502523"/>
            <a:ext cx="3372375" cy="3799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E8C914-4725-83F2-5CCE-C7A2BE07D4EC}"/>
              </a:ext>
            </a:extLst>
          </p:cNvPr>
          <p:cNvSpPr txBox="1"/>
          <p:nvPr/>
        </p:nvSpPr>
        <p:spPr>
          <a:xfrm>
            <a:off x="5350924" y="5417450"/>
            <a:ext cx="20808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HSE Sans" panose="02000000000000000000" pitchFamily="2" charset="0"/>
              </a:rPr>
              <a:t>Цель визита – только</a:t>
            </a:r>
            <a:endParaRPr lang="ru-RU" sz="1600" b="1" dirty="0">
              <a:solidFill>
                <a:srgbClr val="E0640C"/>
              </a:solidFill>
              <a:latin typeface="HSE Sans" panose="02000000000000000000" pitchFamily="2" charset="0"/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B9FC9C3F-44E8-0FCD-FBD5-73D4E9D44932}"/>
              </a:ext>
            </a:extLst>
          </p:cNvPr>
          <p:cNvCxnSpPr>
            <a:cxnSpLocks/>
          </p:cNvCxnSpPr>
          <p:nvPr/>
        </p:nvCxnSpPr>
        <p:spPr>
          <a:xfrm flipH="1" flipV="1">
            <a:off x="1988203" y="4315866"/>
            <a:ext cx="3045191" cy="1039611"/>
          </a:xfrm>
          <a:prstGeom prst="straightConnector1">
            <a:avLst/>
          </a:prstGeom>
          <a:ln w="28575">
            <a:solidFill>
              <a:srgbClr val="102D69"/>
            </a:solidFill>
            <a:tailEnd type="triangle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33E97EE-B802-8AEB-C6F1-746CDD4D9BDE}"/>
              </a:ext>
            </a:extLst>
          </p:cNvPr>
          <p:cNvSpPr txBox="1"/>
          <p:nvPr/>
        </p:nvSpPr>
        <p:spPr>
          <a:xfrm>
            <a:off x="739544" y="5535687"/>
            <a:ext cx="35052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*если ты едешь транзитом через Республику Беларусь, не забудь </a:t>
            </a:r>
            <a:r>
              <a:rPr lang="ru-RU" sz="1400" b="1" dirty="0">
                <a:solidFill>
                  <a:srgbClr val="E0640C"/>
                </a:solidFill>
              </a:rPr>
              <a:t>попросить у пограничников</a:t>
            </a:r>
            <a:r>
              <a:rPr lang="ru-RU" sz="1400" dirty="0"/>
              <a:t> миграционную карту при въезде в Республику Беларусь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6A8D4A-FF0A-715E-327C-B680817D7350}"/>
              </a:ext>
            </a:extLst>
          </p:cNvPr>
          <p:cNvSpPr txBox="1"/>
          <p:nvPr/>
        </p:nvSpPr>
        <p:spPr>
          <a:xfrm>
            <a:off x="7294942" y="5410217"/>
            <a:ext cx="996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0640C"/>
                </a:solidFill>
                <a:latin typeface="HSE Sans" panose="02000000000000000000" pitchFamily="2" charset="0"/>
              </a:rPr>
              <a:t>УЧЁБА</a:t>
            </a:r>
          </a:p>
        </p:txBody>
      </p:sp>
    </p:spTree>
    <p:extLst>
      <p:ext uri="{BB962C8B-B14F-4D97-AF65-F5344CB8AC3E}">
        <p14:creationId xmlns:p14="http://schemas.microsoft.com/office/powerpoint/2010/main" val="40826554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75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02D69"/>
                                      </p:to>
                                    </p:animClr>
                                    <p:animClr clrSpc="rgb" dir="cw">
                                      <p:cBhvr>
                                        <p:cTn id="7" dur="75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02D69"/>
                                      </p:to>
                                    </p:animClr>
                                    <p:set>
                                      <p:cBhvr>
                                        <p:cTn id="8" dur="75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75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325FF259-F3C1-EE5F-3CDD-B46FAD20C2F5}"/>
              </a:ext>
            </a:extLst>
          </p:cNvPr>
          <p:cNvSpPr/>
          <p:nvPr/>
        </p:nvSpPr>
        <p:spPr>
          <a:xfrm>
            <a:off x="776926" y="2224815"/>
            <a:ext cx="5157954" cy="1459418"/>
          </a:xfrm>
          <a:prstGeom prst="roundRect">
            <a:avLst/>
          </a:prstGeom>
          <a:solidFill>
            <a:srgbClr val="102D69"/>
          </a:solidFill>
          <a:ln w="28575">
            <a:solidFill>
              <a:srgbClr val="FFFFFF"/>
            </a:solidFill>
            <a:prstDash val="sysDot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DA33D5D5-13C7-8644-8CD8-A04CCCE736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000" dirty="0">
                <a:solidFill>
                  <a:srgbClr val="0E2D69"/>
                </a:solidFill>
                <a:latin typeface="HSE Sans" panose="02000000000000000000" pitchFamily="2" charset="0"/>
              </a:rPr>
              <a:t>Центр поддержки иностранных студентов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8095CB-94DB-754D-A4ED-35EBDDB3F7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Вебинар «Подготовка к приезду и обзор первых дней»</a:t>
            </a:r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EBFC62C-9588-F544-918B-2104A12C9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8" y="1447790"/>
            <a:ext cx="10714699" cy="777025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/>
              <a:t>СТРАХОВОЙ МЕДИЦИНСКИЙ ПОЛИС (ДМС)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46BB51F-3F05-3C42-B510-D00884989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149" y="2379664"/>
            <a:ext cx="4895775" cy="1783964"/>
          </a:xfrm>
        </p:spPr>
        <p:txBody>
          <a:bodyPr>
            <a:normAutofit/>
          </a:bodyPr>
          <a:lstStyle/>
          <a:p>
            <a:pPr algn="ctr"/>
            <a:r>
              <a:rPr lang="ru-RU" sz="2000" b="1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Все иностранные граждане </a:t>
            </a:r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обязаны</a:t>
            </a:r>
            <a:r>
              <a:rPr lang="ru-RU" sz="2000" b="1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 иметь действующую медицинскую страховку на весь период пребывания в России</a:t>
            </a:r>
            <a:endParaRPr lang="en-US" sz="2000" kern="1200" dirty="0">
              <a:solidFill>
                <a:schemeClr val="bg1"/>
              </a:solidFill>
              <a:latin typeface="HSE Sans" panose="02000000000000000000"/>
            </a:endParaRPr>
          </a:p>
          <a:p>
            <a:endParaRPr lang="ru-RU" sz="2800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5FE4DD9E-D443-AF4F-A072-F5C4D494A0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2" y="548720"/>
            <a:ext cx="2665994" cy="408109"/>
          </a:xfrm>
        </p:spPr>
        <p:txBody>
          <a:bodyPr/>
          <a:lstStyle/>
          <a:p>
            <a:r>
              <a:rPr lang="ru-RU" dirty="0"/>
              <a:t>Прибытие и обзор первых дней</a:t>
            </a:r>
          </a:p>
          <a:p>
            <a:endParaRPr lang="ru-RU" dirty="0"/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3725BE8D-2FBE-EE85-3766-9E575B9248C6}"/>
              </a:ext>
            </a:extLst>
          </p:cNvPr>
          <p:cNvSpPr txBox="1">
            <a:spLocks/>
          </p:cNvSpPr>
          <p:nvPr/>
        </p:nvSpPr>
        <p:spPr>
          <a:xfrm>
            <a:off x="776926" y="4096087"/>
            <a:ext cx="5195541" cy="1763176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SzPct val="80000"/>
              <a:buFontTx/>
              <a:buChar char="↓"/>
            </a:pPr>
            <a:r>
              <a:rPr lang="ru-RU" sz="1600" b="1" dirty="0">
                <a:solidFill>
                  <a:srgbClr val="E0640C"/>
                </a:solidFill>
              </a:rPr>
              <a:t>По прибытии </a:t>
            </a:r>
            <a:r>
              <a:rPr lang="ru-RU" sz="1600" dirty="0"/>
              <a:t>тебе необходимо приобрести медицинскую страховку. </a:t>
            </a:r>
          </a:p>
          <a:p>
            <a:pPr marL="342900" indent="-342900">
              <a:buSzPct val="80000"/>
              <a:buFontTx/>
              <a:buChar char="↓"/>
            </a:pPr>
            <a:r>
              <a:rPr lang="ru-RU" sz="1600" dirty="0"/>
              <a:t>Ищи рекомендованные программы ДМС </a:t>
            </a:r>
            <a:r>
              <a:rPr lang="ru-RU" sz="1600" dirty="0">
                <a:hlinkClick r:id="rId2"/>
              </a:rPr>
              <a:t>здесь</a:t>
            </a:r>
            <a:r>
              <a:rPr lang="ru-RU" sz="1600" dirty="0"/>
              <a:t>.</a:t>
            </a:r>
          </a:p>
          <a:p>
            <a:pPr marL="342900" indent="-342900">
              <a:buSzPct val="80000"/>
              <a:buFontTx/>
              <a:buChar char="↓"/>
            </a:pPr>
            <a:r>
              <a:rPr lang="ru-RU" sz="1600" dirty="0"/>
              <a:t>После покупки предоставь копию страховки в учебный офис.</a:t>
            </a:r>
          </a:p>
          <a:p>
            <a:pPr marL="342900" indent="-342900">
              <a:buSzPct val="80000"/>
              <a:buFontTx/>
              <a:buChar char="↓"/>
            </a:pPr>
            <a:endParaRPr lang="ru-RU" sz="16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FCAC73-06FA-6E36-1C9C-2FA5DAB27E90}"/>
              </a:ext>
            </a:extLst>
          </p:cNvPr>
          <p:cNvSpPr txBox="1"/>
          <p:nvPr/>
        </p:nvSpPr>
        <p:spPr>
          <a:xfrm>
            <a:off x="6096000" y="5912658"/>
            <a:ext cx="6110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HSE Sans" panose="02000000000000000000" pitchFamily="2" charset="0"/>
              </a:rPr>
              <a:t>УЗНАЙ БОЛЬШЕ О ДМС ПО ССЫЛКЕ:</a:t>
            </a:r>
          </a:p>
          <a:p>
            <a:pPr algn="ctr"/>
            <a:r>
              <a:rPr lang="en-US" sz="1600" dirty="0">
                <a:latin typeface="HSE Sans" panose="02000000000000000000" pitchFamily="2" charset="0"/>
                <a:hlinkClick r:id="rId2"/>
              </a:rPr>
              <a:t>https://www.hse.ru/medical/ins/</a:t>
            </a:r>
            <a:r>
              <a:rPr lang="ru-RU" sz="1600" dirty="0">
                <a:latin typeface="HSE Sans" panose="02000000000000000000" pitchFamily="2" charset="0"/>
              </a:rPr>
              <a:t>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81BA63-6EF2-7AFE-0367-D62AD0B57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711" y="2050446"/>
            <a:ext cx="4281162" cy="365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2086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520579AE-6A1F-5F0D-D085-5339B82B2155}"/>
              </a:ext>
            </a:extLst>
          </p:cNvPr>
          <p:cNvSpPr/>
          <p:nvPr/>
        </p:nvSpPr>
        <p:spPr>
          <a:xfrm>
            <a:off x="350054" y="2424419"/>
            <a:ext cx="3945110" cy="351010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2601B5A0-624D-1055-4FCA-4CD0A5313D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000" dirty="0">
                <a:solidFill>
                  <a:srgbClr val="0E2D69"/>
                </a:solidFill>
                <a:latin typeface="HSE Sans" panose="02000000000000000000" pitchFamily="2" charset="0"/>
              </a:rPr>
              <a:t>Центр поддержки иностранных студентов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0A9532-6FA1-81C5-B875-DFA58BD3BF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Вебинар «Подготовка к приезду и обзор первых дней»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D5AE6F8-2E7A-4AFA-D487-FBD8F3E7EE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Прибытие и обзор первых дней</a:t>
            </a:r>
          </a:p>
          <a:p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F43BBD9-A2E4-3F6E-476B-E87AF3110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700" b="1" dirty="0"/>
              <a:t>НАВИГАЦИЯ В МОСКВЕ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9333D38-8157-0D85-4071-12D02ADB40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6725" y="2715776"/>
            <a:ext cx="3432431" cy="1805323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/>
              <a:t>Как добраться от аэропорта до Москвы;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/>
              <a:t>Сколько стоит проезд в метро;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/>
              <a:t>Полезные приложения для навигации и многое другое.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FD302F-530D-F3DE-6721-A278489145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26" b="20606"/>
          <a:stretch/>
        </p:blipFill>
        <p:spPr>
          <a:xfrm>
            <a:off x="4601834" y="2424419"/>
            <a:ext cx="7197509" cy="3510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Текст 6">
            <a:extLst>
              <a:ext uri="{FF2B5EF4-FFF2-40B4-BE49-F238E27FC236}">
                <a16:creationId xmlns:a16="http://schemas.microsoft.com/office/drawing/2014/main" id="{7362492F-6A41-F428-6CAA-D8415CC06C68}"/>
              </a:ext>
            </a:extLst>
          </p:cNvPr>
          <p:cNvSpPr txBox="1">
            <a:spLocks/>
          </p:cNvSpPr>
          <p:nvPr/>
        </p:nvSpPr>
        <p:spPr>
          <a:xfrm>
            <a:off x="656724" y="4719510"/>
            <a:ext cx="3432431" cy="100697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/>
              <a:t>УЗНАЙ ПО ЭТОЙ ССЫЛКЕ: </a:t>
            </a:r>
          </a:p>
          <a:p>
            <a:pPr algn="ctr"/>
            <a:r>
              <a:rPr lang="en-US" sz="1800" b="1" dirty="0">
                <a:hlinkClick r:id="rId3"/>
              </a:rPr>
              <a:t>https://istudents.hse.ru/transport</a:t>
            </a:r>
            <a:r>
              <a:rPr lang="ru-RU" sz="1800" b="1" dirty="0"/>
              <a:t> </a:t>
            </a:r>
          </a:p>
          <a:p>
            <a:pPr algn="ctr"/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36542250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2601B5A0-624D-1055-4FCA-4CD0A5313D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000" dirty="0">
                <a:solidFill>
                  <a:srgbClr val="0E2D69"/>
                </a:solidFill>
                <a:latin typeface="HSE Sans" panose="02000000000000000000" pitchFamily="2" charset="0"/>
              </a:rPr>
              <a:t>Центр поддержки иностранных студентов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0A9532-6FA1-81C5-B875-DFA58BD3BF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Вебинар «Подготовка к приезду и обзор первых дней»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D5AE6F8-2E7A-4AFA-D487-FBD8F3E7EE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Прибытие и обзор первых дней</a:t>
            </a:r>
          </a:p>
          <a:p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F43BBD9-A2E4-3F6E-476B-E87AF311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436" y="1447790"/>
            <a:ext cx="3130426" cy="777025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/>
              <a:t>МОБИЛЬНАЯ СВЯЗЬ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9333D38-8157-0D85-4071-12D02ADB40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8756" y="2197344"/>
            <a:ext cx="5309038" cy="2211978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800" dirty="0"/>
              <a:t>SIM-карту можно приобрести в фирменных салонах-магазинах операторов связи или в любом салоне связи как по прибытии в аэропорту, так и в городе;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800" dirty="0"/>
              <a:t>Чтобы купить сим-карту, нужен </a:t>
            </a:r>
            <a:r>
              <a:rPr lang="ru-RU" sz="1800" b="1" dirty="0"/>
              <a:t>только паспорт</a:t>
            </a:r>
            <a:r>
              <a:rPr lang="ru-RU" sz="1800" dirty="0"/>
              <a:t>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800" dirty="0"/>
              <a:t>Примерная стоимость услуг связи в месяц – 350-1000 </a:t>
            </a:r>
            <a:r>
              <a:rPr lang="ru-RU" sz="1800" b="1" dirty="0">
                <a:latin typeface="HSE Sans" panose="02000000000000000000" pitchFamily="2" charset="0"/>
              </a:rPr>
              <a:t>₽</a:t>
            </a:r>
            <a:r>
              <a:rPr lang="ru-RU" sz="1800" dirty="0"/>
              <a:t> в зависимости от тарифа.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EAA9875-8FE8-0B61-C79E-5B5199E61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900" y="4812495"/>
            <a:ext cx="1166686" cy="752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4C298B7-B147-C612-388B-33FF965F4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00" y="5699417"/>
            <a:ext cx="1161672" cy="7316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1EBF148-6221-C9D0-62BB-BB60D4F5F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4601" y="4808723"/>
            <a:ext cx="1166686" cy="760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850CD2A-0196-1AC8-6F32-B7FF235EE0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250" b="17000"/>
          <a:stretch/>
        </p:blipFill>
        <p:spPr>
          <a:xfrm>
            <a:off x="2094601" y="5699417"/>
            <a:ext cx="1185554" cy="7234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EB0203E-5181-0018-D75A-9BDCACF071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859" b="13465"/>
          <a:stretch/>
        </p:blipFill>
        <p:spPr>
          <a:xfrm>
            <a:off x="3485105" y="5042461"/>
            <a:ext cx="2094640" cy="10790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Заголовок 4">
            <a:extLst>
              <a:ext uri="{FF2B5EF4-FFF2-40B4-BE49-F238E27FC236}">
                <a16:creationId xmlns:a16="http://schemas.microsoft.com/office/drawing/2014/main" id="{876C57B4-73AD-7A16-F369-048EC52428E2}"/>
              </a:ext>
            </a:extLst>
          </p:cNvPr>
          <p:cNvSpPr txBox="1">
            <a:spLocks/>
          </p:cNvSpPr>
          <p:nvPr/>
        </p:nvSpPr>
        <p:spPr>
          <a:xfrm>
            <a:off x="7470648" y="1447790"/>
            <a:ext cx="3130426" cy="77702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700" b="1"/>
              <a:t>ОБМЕН ВАЛЮТЫ</a:t>
            </a:r>
            <a:endParaRPr lang="ru-RU" sz="2700" b="1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400CCA5B-D7BB-4A5D-23C0-84DBD0B8BCC3}"/>
              </a:ext>
            </a:extLst>
          </p:cNvPr>
          <p:cNvCxnSpPr>
            <a:cxnSpLocks/>
          </p:cNvCxnSpPr>
          <p:nvPr/>
        </p:nvCxnSpPr>
        <p:spPr>
          <a:xfrm>
            <a:off x="6096000" y="1536436"/>
            <a:ext cx="0" cy="5029036"/>
          </a:xfrm>
          <a:prstGeom prst="line">
            <a:avLst/>
          </a:prstGeom>
          <a:ln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Текст 6">
            <a:extLst>
              <a:ext uri="{FF2B5EF4-FFF2-40B4-BE49-F238E27FC236}">
                <a16:creationId xmlns:a16="http://schemas.microsoft.com/office/drawing/2014/main" id="{ECE92CD2-E78C-A89A-A8D3-93688CEE0956}"/>
              </a:ext>
            </a:extLst>
          </p:cNvPr>
          <p:cNvSpPr txBox="1">
            <a:spLocks/>
          </p:cNvSpPr>
          <p:nvPr/>
        </p:nvSpPr>
        <p:spPr>
          <a:xfrm>
            <a:off x="6259892" y="2224814"/>
            <a:ext cx="5309038" cy="434065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800" dirty="0"/>
              <a:t>Рекомендуем взять наличные деньги в расчёте на 2-3 месяца пребывания в России;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800" dirty="0"/>
              <a:t>В московских аэропортах, а также в городе, работают пункты обмена валюты, где можно обменять иностранную валюту на российские рубли (в USD или EUR);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800" dirty="0"/>
              <a:t>Выбирайте официальные </a:t>
            </a:r>
            <a:r>
              <a:rPr lang="ru-RU" sz="1800" dirty="0">
                <a:hlinkClick r:id="rId7"/>
              </a:rPr>
              <a:t>обменники</a:t>
            </a:r>
            <a:r>
              <a:rPr lang="ru-RU" sz="1800" dirty="0"/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3211D8-A74A-F690-6C69-36C809381C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8206" y="5089851"/>
            <a:ext cx="1525606" cy="970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9F4946-8FD6-7E23-012E-A5EB31CF81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9927" y="4813010"/>
            <a:ext cx="1121191" cy="745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06B2002-5611-21C6-974E-A4F07C2F1A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58389" y="5698950"/>
            <a:ext cx="1143414" cy="714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441ABBE-0724-FF64-C677-8E379C6A0A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78650" y="4775912"/>
            <a:ext cx="1123153" cy="749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7761BC6-394D-B1F6-34C6-2DD38A8F1E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65401" y="5699417"/>
            <a:ext cx="1131223" cy="74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A8AF546-5014-8407-13D2-6A4EF29E6B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47521" y="4783514"/>
            <a:ext cx="1149103" cy="772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DD992F6-7A0B-8027-A970-522BED2F49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09927" y="5673505"/>
            <a:ext cx="1084571" cy="745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9763420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2EAF03B-EC26-1D47-94AC-C7594286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703" y="1281455"/>
            <a:ext cx="7794594" cy="505297"/>
          </a:xfrm>
        </p:spPr>
        <p:txBody>
          <a:bodyPr>
            <a:noAutofit/>
          </a:bodyPr>
          <a:lstStyle/>
          <a:p>
            <a:pPr algn="ctr"/>
            <a:r>
              <a:rPr lang="ru-RU" sz="2700" b="1" dirty="0"/>
              <a:t>ЗАСЕЛЕНИЕ В МЕСТО ПРОЖИВАНИЯ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B29DC1-D5D4-FB41-9E2D-AA4750D0CC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000" dirty="0">
                <a:solidFill>
                  <a:srgbClr val="0E2D69"/>
                </a:solidFill>
                <a:latin typeface="HSE Sans" panose="02000000000000000000" pitchFamily="2" charset="0"/>
              </a:rPr>
              <a:t>Центр поддержки иностранных студентов</a:t>
            </a:r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5B6DD1A-BEFA-D842-9B7A-78D7BD1A5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Вебинар «Подготовка к приезду и обзор первых дней»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8968744-3B75-9B47-92FD-77E1E725F2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Прибытие и обзор первых дней</a:t>
            </a:r>
          </a:p>
        </p:txBody>
      </p:sp>
      <p:sp>
        <p:nvSpPr>
          <p:cNvPr id="9" name="Текст 4">
            <a:extLst>
              <a:ext uri="{FF2B5EF4-FFF2-40B4-BE49-F238E27FC236}">
                <a16:creationId xmlns:a16="http://schemas.microsoft.com/office/drawing/2014/main" id="{4C5BDF41-8C0C-ADFB-A19D-C3369D75A2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2327" y="3046458"/>
            <a:ext cx="3085156" cy="3419308"/>
          </a:xfrm>
        </p:spPr>
        <p:txBody>
          <a:bodyPr>
            <a:norm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/>
                </a:solidFill>
              </a:rPr>
              <a:t>Для заселения предоставь сотруднику общежития необходимый пакет </a:t>
            </a:r>
            <a:r>
              <a:rPr lang="ru-RU" sz="1700" dirty="0">
                <a:solidFill>
                  <a:schemeClr val="tx1"/>
                </a:solidFill>
                <a:hlinkClick r:id="rId2"/>
              </a:rPr>
              <a:t>документов</a:t>
            </a:r>
            <a:r>
              <a:rPr lang="ru-RU" sz="1700" dirty="0">
                <a:solidFill>
                  <a:schemeClr val="tx1"/>
                </a:solidFill>
              </a:rPr>
              <a:t>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/>
                </a:solidFill>
              </a:rPr>
              <a:t>Все вопросы, связанные с заселением в общежитие, можно направлять по электронной почте </a:t>
            </a:r>
            <a:r>
              <a:rPr lang="ru-RU" sz="1700" dirty="0">
                <a:solidFill>
                  <a:schemeClr val="tx1"/>
                </a:solidFill>
                <a:hlinkClick r:id="rId3"/>
              </a:rPr>
              <a:t>zaselenie@hse.ru</a:t>
            </a:r>
            <a:r>
              <a:rPr lang="ru-RU" sz="1700" dirty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sz="1700" dirty="0">
              <a:solidFill>
                <a:schemeClr val="tx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sz="170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A426DEF-5A92-E82B-6264-78AEB35AD153}"/>
              </a:ext>
            </a:extLst>
          </p:cNvPr>
          <p:cNvSpPr/>
          <p:nvPr/>
        </p:nvSpPr>
        <p:spPr>
          <a:xfrm>
            <a:off x="772326" y="2068497"/>
            <a:ext cx="3085157" cy="577049"/>
          </a:xfrm>
          <a:prstGeom prst="roundRect">
            <a:avLst/>
          </a:prstGeom>
          <a:noFill/>
          <a:ln w="28575">
            <a:solidFill>
              <a:srgbClr val="E0640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0983D89F-35A6-C865-363A-B4D4D98CFA89}"/>
              </a:ext>
            </a:extLst>
          </p:cNvPr>
          <p:cNvSpPr txBox="1">
            <a:spLocks/>
          </p:cNvSpPr>
          <p:nvPr/>
        </p:nvSpPr>
        <p:spPr>
          <a:xfrm>
            <a:off x="4569042" y="3046458"/>
            <a:ext cx="3053918" cy="3419308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/>
                </a:solidFill>
              </a:rPr>
              <a:t>Предварительно проинформируй менеджера о точной дате приезда по почте </a:t>
            </a:r>
            <a:r>
              <a:rPr lang="en-US" sz="1700" dirty="0">
                <a:solidFill>
                  <a:schemeClr val="tx1"/>
                </a:solidFill>
                <a:hlinkClick r:id="rId4"/>
              </a:rPr>
              <a:t>sho@hse.ru</a:t>
            </a:r>
            <a:r>
              <a:rPr lang="ru-RU" sz="1700" dirty="0">
                <a:solidFill>
                  <a:schemeClr val="tx1"/>
                </a:solidFill>
              </a:rPr>
              <a:t>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/>
                </a:solidFill>
              </a:rPr>
              <a:t>Для получения списка документов, необходимых для заселения, обратись к менеджеру или напиши по электронной почте </a:t>
            </a:r>
            <a:r>
              <a:rPr lang="en-US" sz="1700" dirty="0">
                <a:solidFill>
                  <a:schemeClr val="tx1"/>
                </a:solidFill>
                <a:hlinkClick r:id="rId4"/>
              </a:rPr>
              <a:t>sho@hse.ru</a:t>
            </a:r>
            <a:r>
              <a:rPr lang="ru-RU" sz="1700" dirty="0">
                <a:solidFill>
                  <a:schemeClr val="tx1"/>
                </a:solidFill>
              </a:rPr>
              <a:t> </a:t>
            </a:r>
            <a:endParaRPr lang="en-US" sz="1700" dirty="0">
              <a:solidFill>
                <a:schemeClr val="tx1"/>
              </a:solidFill>
            </a:endParaRP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51B9B9EC-050B-BA20-0BF3-41794FB0E4B9}"/>
              </a:ext>
            </a:extLst>
          </p:cNvPr>
          <p:cNvSpPr txBox="1">
            <a:spLocks/>
          </p:cNvSpPr>
          <p:nvPr/>
        </p:nvSpPr>
        <p:spPr>
          <a:xfrm>
            <a:off x="902961" y="2163662"/>
            <a:ext cx="2792651" cy="4555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/>
              <a:t>Общежитие</a:t>
            </a:r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7FF1EC5F-0846-22BB-933B-8E3E3D8750EA}"/>
              </a:ext>
            </a:extLst>
          </p:cNvPr>
          <p:cNvSpPr txBox="1">
            <a:spLocks/>
          </p:cNvSpPr>
          <p:nvPr/>
        </p:nvSpPr>
        <p:spPr>
          <a:xfrm>
            <a:off x="4772174" y="2111378"/>
            <a:ext cx="2792651" cy="3977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>
                <a:solidFill>
                  <a:srgbClr val="102D69"/>
                </a:solidFill>
              </a:rPr>
              <a:t>Сервисы Управления размещения студентов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22EFC16F-7C63-C7CF-4F6F-AFA5FC3BE4C5}"/>
              </a:ext>
            </a:extLst>
          </p:cNvPr>
          <p:cNvSpPr txBox="1">
            <a:spLocks/>
          </p:cNvSpPr>
          <p:nvPr/>
        </p:nvSpPr>
        <p:spPr>
          <a:xfrm>
            <a:off x="8532426" y="2116079"/>
            <a:ext cx="3220316" cy="630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>
                <a:solidFill>
                  <a:srgbClr val="102D69"/>
                </a:solidFill>
              </a:rPr>
              <a:t>Самостоятельный поиск жилья</a:t>
            </a:r>
          </a:p>
        </p:txBody>
      </p:sp>
      <p:sp>
        <p:nvSpPr>
          <p:cNvPr id="30" name="Текст 4">
            <a:extLst>
              <a:ext uri="{FF2B5EF4-FFF2-40B4-BE49-F238E27FC236}">
                <a16:creationId xmlns:a16="http://schemas.microsoft.com/office/drawing/2014/main" id="{1C0B33EB-B10C-3FB8-F66A-66F4E216A50B}"/>
              </a:ext>
            </a:extLst>
          </p:cNvPr>
          <p:cNvSpPr txBox="1">
            <a:spLocks/>
          </p:cNvSpPr>
          <p:nvPr/>
        </p:nvSpPr>
        <p:spPr>
          <a:xfrm>
            <a:off x="8479516" y="3046458"/>
            <a:ext cx="3198919" cy="3419308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700" dirty="0"/>
              <a:t>Узнай подробности об условиях проживания и договорись о </a:t>
            </a:r>
            <a:r>
              <a:rPr lang="ru-RU" sz="1700" dirty="0">
                <a:hlinkClick r:id="rId5"/>
              </a:rPr>
              <a:t>постановке на миграционный учет</a:t>
            </a:r>
            <a:r>
              <a:rPr lang="ru-RU" sz="1700" dirty="0"/>
              <a:t>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/>
                </a:solidFill>
              </a:rPr>
              <a:t>Заключи договор с арендодателем</a:t>
            </a:r>
            <a:endParaRPr lang="en-US" sz="1800" dirty="0">
              <a:solidFill>
                <a:schemeClr val="tx1"/>
              </a:solidFill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AFEA1B5E-19EC-A519-E3A1-DA4A454F06B4}"/>
              </a:ext>
            </a:extLst>
          </p:cNvPr>
          <p:cNvCxnSpPr/>
          <p:nvPr/>
        </p:nvCxnSpPr>
        <p:spPr>
          <a:xfrm>
            <a:off x="4208016" y="2071187"/>
            <a:ext cx="0" cy="4394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35625D18-7301-09C5-2CCF-7A293DB21B26}"/>
              </a:ext>
            </a:extLst>
          </p:cNvPr>
          <p:cNvCxnSpPr/>
          <p:nvPr/>
        </p:nvCxnSpPr>
        <p:spPr>
          <a:xfrm>
            <a:off x="8115670" y="2071187"/>
            <a:ext cx="0" cy="4394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EF1514E7-282B-09E6-369A-F2F2B5F53F01}"/>
              </a:ext>
            </a:extLst>
          </p:cNvPr>
          <p:cNvSpPr/>
          <p:nvPr/>
        </p:nvSpPr>
        <p:spPr>
          <a:xfrm>
            <a:off x="4625921" y="2071187"/>
            <a:ext cx="3085157" cy="722813"/>
          </a:xfrm>
          <a:prstGeom prst="roundRect">
            <a:avLst/>
          </a:prstGeom>
          <a:noFill/>
          <a:ln w="28575">
            <a:solidFill>
              <a:srgbClr val="E0640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6DE9F183-8E37-5610-6BD4-1AB13FD19716}"/>
              </a:ext>
            </a:extLst>
          </p:cNvPr>
          <p:cNvSpPr/>
          <p:nvPr/>
        </p:nvSpPr>
        <p:spPr>
          <a:xfrm>
            <a:off x="8536396" y="2068496"/>
            <a:ext cx="3085157" cy="725504"/>
          </a:xfrm>
          <a:prstGeom prst="roundRect">
            <a:avLst/>
          </a:prstGeom>
          <a:noFill/>
          <a:ln w="28575">
            <a:solidFill>
              <a:srgbClr val="E0640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08751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354DBE3-ADED-9DC1-5CF1-FA1E68617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9776" y="1794088"/>
            <a:ext cx="2483139" cy="2483139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C303F93-6F07-2595-E2C2-86E963D5CFF3}"/>
              </a:ext>
            </a:extLst>
          </p:cNvPr>
          <p:cNvSpPr/>
          <p:nvPr/>
        </p:nvSpPr>
        <p:spPr>
          <a:xfrm>
            <a:off x="7527175" y="4277227"/>
            <a:ext cx="3344955" cy="1186417"/>
          </a:xfrm>
          <a:prstGeom prst="roundRect">
            <a:avLst/>
          </a:prstGeom>
          <a:solidFill>
            <a:srgbClr val="F0F4FA"/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7686AF3F-C863-864E-AFDC-D574F8060B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000" dirty="0">
                <a:solidFill>
                  <a:srgbClr val="0E2D69"/>
                </a:solidFill>
                <a:latin typeface="HSE Sans" panose="02000000000000000000" pitchFamily="2" charset="0"/>
              </a:rPr>
              <a:t>Центр поддержки иностранных студентов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A1EC68-7619-8F49-AEC3-176ECF1F6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Вебинар «Подготовка к приезду и обзор первых дней»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223B065-0902-0141-A245-63D5DCF436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Прибытие и обзор первых дней</a:t>
            </a:r>
          </a:p>
          <a:p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872CBB7-AE1B-9D40-A298-6BDF023AF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235" y="1447791"/>
            <a:ext cx="4322530" cy="498456"/>
          </a:xfrm>
        </p:spPr>
        <p:txBody>
          <a:bodyPr/>
          <a:lstStyle/>
          <a:p>
            <a:r>
              <a:rPr lang="ru-RU" b="1" dirty="0"/>
              <a:t>КОНСУЛЬСКИЙ УЧЁТ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7F297E4-9695-684A-A8A3-54FEC94600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7235" y="2402020"/>
            <a:ext cx="5840068" cy="3702355"/>
          </a:xfrm>
        </p:spPr>
        <p:txBody>
          <a:bodyPr>
            <a:normAutofit/>
          </a:bodyPr>
          <a:lstStyle/>
          <a:p>
            <a:r>
              <a:rPr lang="ru-RU" sz="1800" b="1" dirty="0"/>
              <a:t>Что это такое?</a:t>
            </a:r>
          </a:p>
          <a:p>
            <a:r>
              <a:rPr lang="ru-RU" sz="1600" dirty="0"/>
              <a:t>Консульский учет – это регистрация в консульском учреждении иностранных граждан, которые постоянно или временно находятся на территории России. Процедура учета заключается в фиксировании консульством контактных данных иностранного гражданина.</a:t>
            </a:r>
          </a:p>
          <a:p>
            <a:r>
              <a:rPr lang="ru-RU" sz="1800" b="1" dirty="0"/>
              <a:t>Зачем это нужно?</a:t>
            </a:r>
            <a:endParaRPr lang="en-US" sz="1800" b="1" dirty="0"/>
          </a:p>
          <a:p>
            <a:r>
              <a:rPr lang="ru-RU" sz="1600" dirty="0"/>
              <a:t>В экстренной ситуации консульство сможет оперативно связаться с твоими родителями.</a:t>
            </a:r>
          </a:p>
          <a:p>
            <a:r>
              <a:rPr lang="ru-RU" sz="1600" dirty="0"/>
              <a:t>В случае кражи или утери паспорта консульство сможет быстрее заменить или восстановить твои личные документы.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0C8845F-A8AF-E740-B50B-ED5E864366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32548" y="4406676"/>
            <a:ext cx="2965665" cy="920380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/>
              <a:t>ПОДРОБНЕЕ О КОНСУЛЬСКОМ УЧЁТЕ ЧИТАЙ ПО ССЫЛКЕ </a:t>
            </a:r>
          </a:p>
          <a:p>
            <a:pPr algn="ctr"/>
            <a:r>
              <a:rPr lang="en-US" sz="1600" dirty="0">
                <a:hlinkClick r:id="rId3"/>
              </a:rPr>
              <a:t>https://istudents.hse.ru/consular</a:t>
            </a:r>
            <a:r>
              <a:rPr lang="ru-RU" sz="1600" dirty="0"/>
              <a:t> </a:t>
            </a:r>
            <a:r>
              <a:rPr lang="en-US" sz="1600" dirty="0"/>
              <a:t>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54059467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844694C-76C2-9CD9-80C2-C029BB3D89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000" dirty="0">
                <a:solidFill>
                  <a:srgbClr val="0E2D69"/>
                </a:solidFill>
                <a:latin typeface="HSE Sans" panose="02000000000000000000" pitchFamily="2" charset="0"/>
              </a:rPr>
              <a:t>Центр поддержки иностранных студентов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01AA86-34B0-3965-F068-A9716BE5E2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Вебинар «Подготовка к приезду и обзор первых дней»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1AB6ED-0EEF-A746-3F34-8D22481FDB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Quiz </a:t>
            </a:r>
            <a:endParaRPr lang="ru-RU" dirty="0"/>
          </a:p>
          <a:p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6F68873-237B-939D-EFB6-AF0EF74E2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КВИЗ 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AF8B615-8DC3-4BD2-E44C-66C0EF2C13CB}"/>
              </a:ext>
            </a:extLst>
          </p:cNvPr>
          <p:cNvSpPr txBox="1">
            <a:spLocks/>
          </p:cNvSpPr>
          <p:nvPr/>
        </p:nvSpPr>
        <p:spPr>
          <a:xfrm>
            <a:off x="2494796" y="2363742"/>
            <a:ext cx="7076574" cy="362126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ru-RU" sz="2400" b="1" dirty="0"/>
              <a:t>КОГДА НУЖНО СДЕЛАТЬ ПЦР-ТЕСТ ПЕРЕД ВЪЕЗДОМ?</a:t>
            </a: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872AD27A-8817-1626-C59D-14E801DD1705}"/>
              </a:ext>
            </a:extLst>
          </p:cNvPr>
          <p:cNvSpPr txBox="1">
            <a:spLocks/>
          </p:cNvSpPr>
          <p:nvPr/>
        </p:nvSpPr>
        <p:spPr>
          <a:xfrm>
            <a:off x="1314379" y="3695859"/>
            <a:ext cx="2634144" cy="61825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ru-RU" sz="1800" b="1" dirty="0">
                <a:solidFill>
                  <a:srgbClr val="E0640C"/>
                </a:solidFill>
              </a:rPr>
              <a:t>А</a:t>
            </a:r>
          </a:p>
          <a:p>
            <a:pPr algn="ctr">
              <a:buSzPct val="80000"/>
            </a:pPr>
            <a:r>
              <a:rPr lang="ru-RU" sz="1800" b="1" dirty="0"/>
              <a:t>НЕ РАНЕЕ ЧЕМ ЗА 72 ЧАСА</a:t>
            </a:r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2E71DD36-3492-B641-4747-7FAC5A7EF907}"/>
              </a:ext>
            </a:extLst>
          </p:cNvPr>
          <p:cNvSpPr txBox="1">
            <a:spLocks/>
          </p:cNvSpPr>
          <p:nvPr/>
        </p:nvSpPr>
        <p:spPr>
          <a:xfrm>
            <a:off x="7865849" y="3695859"/>
            <a:ext cx="2975524" cy="5029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en-US" sz="1800" b="1" dirty="0">
                <a:solidFill>
                  <a:srgbClr val="E0640C"/>
                </a:solidFill>
              </a:rPr>
              <a:t>C</a:t>
            </a:r>
          </a:p>
          <a:p>
            <a:pPr algn="ctr">
              <a:buSzPct val="80000"/>
            </a:pPr>
            <a:r>
              <a:rPr lang="ru-RU" sz="1800" b="1" dirty="0"/>
              <a:t>НЕ РАНЕЕ ЧЕМ ЗА 48 ЧАСОВ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1A81EFA2-B744-BA02-3B3C-07512AEBE6FF}"/>
              </a:ext>
            </a:extLst>
          </p:cNvPr>
          <p:cNvSpPr txBox="1">
            <a:spLocks/>
          </p:cNvSpPr>
          <p:nvPr/>
        </p:nvSpPr>
        <p:spPr>
          <a:xfrm>
            <a:off x="4853306" y="3695859"/>
            <a:ext cx="2098760" cy="502974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en-US" sz="1800" b="1" dirty="0">
                <a:solidFill>
                  <a:srgbClr val="E0640C"/>
                </a:solidFill>
              </a:rPr>
              <a:t>B</a:t>
            </a:r>
            <a:endParaRPr lang="ru-RU" sz="1800" b="1" dirty="0">
              <a:solidFill>
                <a:srgbClr val="E0640C"/>
              </a:solidFill>
            </a:endParaRPr>
          </a:p>
          <a:p>
            <a:pPr algn="ctr">
              <a:buSzPct val="80000"/>
            </a:pPr>
            <a:r>
              <a:rPr lang="ru-RU" sz="1800" b="1" dirty="0"/>
              <a:t>ПЦР-ТЕСТ НЕ НУЖЕН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E1726FD-B344-912C-806F-269760D4D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3161" y="4453045"/>
            <a:ext cx="2203170" cy="2203170"/>
          </a:xfrm>
          <a:prstGeom prst="rect">
            <a:avLst/>
          </a:prstGeom>
        </p:spPr>
      </p:pic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0B392336-838E-F70D-B084-2DA9160CA933}"/>
              </a:ext>
            </a:extLst>
          </p:cNvPr>
          <p:cNvSpPr/>
          <p:nvPr/>
        </p:nvSpPr>
        <p:spPr>
          <a:xfrm>
            <a:off x="1143689" y="3556932"/>
            <a:ext cx="2975524" cy="896113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139C65CC-47B1-DE4A-DADA-0A910212D1C6}"/>
              </a:ext>
            </a:extLst>
          </p:cNvPr>
          <p:cNvSpPr/>
          <p:nvPr/>
        </p:nvSpPr>
        <p:spPr>
          <a:xfrm>
            <a:off x="4424013" y="3578443"/>
            <a:ext cx="2975524" cy="896113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3B118A50-71EC-9F6A-5C80-4AAEC458CCAD}"/>
              </a:ext>
            </a:extLst>
          </p:cNvPr>
          <p:cNvSpPr/>
          <p:nvPr/>
        </p:nvSpPr>
        <p:spPr>
          <a:xfrm>
            <a:off x="7704337" y="3580368"/>
            <a:ext cx="3243296" cy="896113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408232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3B118A50-71EC-9F6A-5C80-4AAEC458CCAD}"/>
              </a:ext>
            </a:extLst>
          </p:cNvPr>
          <p:cNvSpPr/>
          <p:nvPr/>
        </p:nvSpPr>
        <p:spPr>
          <a:xfrm>
            <a:off x="7704337" y="3580368"/>
            <a:ext cx="3243296" cy="8961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0844694C-76C2-9CD9-80C2-C029BB3D89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000" dirty="0">
                <a:solidFill>
                  <a:srgbClr val="0E2D69"/>
                </a:solidFill>
                <a:latin typeface="HSE Sans" panose="02000000000000000000" pitchFamily="2" charset="0"/>
              </a:rPr>
              <a:t>Центр поддержки иностранных студентов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01AA86-34B0-3965-F068-A9716BE5E2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Вебинар «Подготовка к приезду и обзор первых дней»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1AB6ED-0EEF-A746-3F34-8D22481FDB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Quiz </a:t>
            </a:r>
            <a:endParaRPr lang="ru-RU" dirty="0"/>
          </a:p>
          <a:p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6F68873-237B-939D-EFB6-AF0EF74E2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КВИЗ 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AF8B615-8DC3-4BD2-E44C-66C0EF2C13CB}"/>
              </a:ext>
            </a:extLst>
          </p:cNvPr>
          <p:cNvSpPr txBox="1">
            <a:spLocks/>
          </p:cNvSpPr>
          <p:nvPr/>
        </p:nvSpPr>
        <p:spPr>
          <a:xfrm>
            <a:off x="2494796" y="2363742"/>
            <a:ext cx="7076574" cy="362126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ru-RU" sz="2400" b="1" dirty="0"/>
              <a:t>КОГДА НУЖНО СДЕЛАТЬ ПЦР-ТЕСТ ПЕРЕД ВЪЕЗДОМ?</a:t>
            </a: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872AD27A-8817-1626-C59D-14E801DD1705}"/>
              </a:ext>
            </a:extLst>
          </p:cNvPr>
          <p:cNvSpPr txBox="1">
            <a:spLocks/>
          </p:cNvSpPr>
          <p:nvPr/>
        </p:nvSpPr>
        <p:spPr>
          <a:xfrm>
            <a:off x="1314379" y="3695859"/>
            <a:ext cx="2634144" cy="61825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ru-RU" sz="1800" b="1" dirty="0">
                <a:solidFill>
                  <a:srgbClr val="E0640C"/>
                </a:solidFill>
              </a:rPr>
              <a:t>А</a:t>
            </a:r>
          </a:p>
          <a:p>
            <a:pPr algn="ctr">
              <a:buSzPct val="80000"/>
            </a:pPr>
            <a:r>
              <a:rPr lang="ru-RU" sz="1800" b="1" dirty="0"/>
              <a:t>НЕ РАНЕЕ ЧЕМ ЗА 72 ЧАСА</a:t>
            </a:r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2E71DD36-3492-B641-4747-7FAC5A7EF907}"/>
              </a:ext>
            </a:extLst>
          </p:cNvPr>
          <p:cNvSpPr txBox="1">
            <a:spLocks/>
          </p:cNvSpPr>
          <p:nvPr/>
        </p:nvSpPr>
        <p:spPr>
          <a:xfrm>
            <a:off x="7865849" y="3695859"/>
            <a:ext cx="2975524" cy="5029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en-US" sz="1800" b="1" dirty="0">
                <a:solidFill>
                  <a:srgbClr val="E0640C"/>
                </a:solidFill>
              </a:rPr>
              <a:t>C</a:t>
            </a:r>
          </a:p>
          <a:p>
            <a:pPr algn="ctr">
              <a:buSzPct val="80000"/>
            </a:pPr>
            <a:r>
              <a:rPr lang="ru-RU" sz="1800" b="1" dirty="0"/>
              <a:t>НЕ РАНЕЕ ЧЕМ ЗА 48 ЧАСОВ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1A81EFA2-B744-BA02-3B3C-07512AEBE6FF}"/>
              </a:ext>
            </a:extLst>
          </p:cNvPr>
          <p:cNvSpPr txBox="1">
            <a:spLocks/>
          </p:cNvSpPr>
          <p:nvPr/>
        </p:nvSpPr>
        <p:spPr>
          <a:xfrm>
            <a:off x="4853306" y="3695859"/>
            <a:ext cx="2098760" cy="502974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en-US" sz="1800" b="1" dirty="0">
                <a:solidFill>
                  <a:srgbClr val="E0640C"/>
                </a:solidFill>
              </a:rPr>
              <a:t>B</a:t>
            </a:r>
            <a:endParaRPr lang="ru-RU" sz="1800" b="1" dirty="0">
              <a:solidFill>
                <a:srgbClr val="E0640C"/>
              </a:solidFill>
            </a:endParaRPr>
          </a:p>
          <a:p>
            <a:pPr algn="ctr">
              <a:buSzPct val="80000"/>
            </a:pPr>
            <a:r>
              <a:rPr lang="ru-RU" sz="1800" b="1" dirty="0"/>
              <a:t>ПЦР-ТЕСТ НЕ НУЖЕН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E1726FD-B344-912C-806F-269760D4D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3161" y="4453045"/>
            <a:ext cx="2203170" cy="2203170"/>
          </a:xfrm>
          <a:prstGeom prst="rect">
            <a:avLst/>
          </a:prstGeom>
        </p:spPr>
      </p:pic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0B392336-838E-F70D-B084-2DA9160CA933}"/>
              </a:ext>
            </a:extLst>
          </p:cNvPr>
          <p:cNvSpPr/>
          <p:nvPr/>
        </p:nvSpPr>
        <p:spPr>
          <a:xfrm>
            <a:off x="1143689" y="3556932"/>
            <a:ext cx="2975524" cy="896113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139C65CC-47B1-DE4A-DADA-0A910212D1C6}"/>
              </a:ext>
            </a:extLst>
          </p:cNvPr>
          <p:cNvSpPr/>
          <p:nvPr/>
        </p:nvSpPr>
        <p:spPr>
          <a:xfrm>
            <a:off x="4424013" y="3578443"/>
            <a:ext cx="2975524" cy="896113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223791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844694C-76C2-9CD9-80C2-C029BB3D89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000" dirty="0">
                <a:solidFill>
                  <a:srgbClr val="0E2D69"/>
                </a:solidFill>
                <a:latin typeface="HSE Sans" panose="02000000000000000000" pitchFamily="2" charset="0"/>
              </a:rPr>
              <a:t>Центр поддержки иностранных студентов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01AA86-34B0-3965-F068-A9716BE5E2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Вебинар «Подготовка к приезду и обзор первых дней»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1AB6ED-0EEF-A746-3F34-8D22481FDB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Quiz </a:t>
            </a:r>
            <a:endParaRPr lang="ru-RU" dirty="0"/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AF8B615-8DC3-4BD2-E44C-66C0EF2C13CB}"/>
              </a:ext>
            </a:extLst>
          </p:cNvPr>
          <p:cNvSpPr txBox="1">
            <a:spLocks/>
          </p:cNvSpPr>
          <p:nvPr/>
        </p:nvSpPr>
        <p:spPr>
          <a:xfrm>
            <a:off x="1781497" y="2364395"/>
            <a:ext cx="8629006" cy="362126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ru-RU" sz="2400" b="1" dirty="0"/>
              <a:t>ЧТО ДЕЛАТЬ, ЕСЛИ ПОГРАНИЧНИК ПОСТАВИЛ ТЕБЕ ЦЕЛЬ ВЪЕЗДА «ТУРИЗМ»?</a:t>
            </a: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872AD27A-8817-1626-C59D-14E801DD1705}"/>
              </a:ext>
            </a:extLst>
          </p:cNvPr>
          <p:cNvSpPr txBox="1">
            <a:spLocks/>
          </p:cNvSpPr>
          <p:nvPr/>
        </p:nvSpPr>
        <p:spPr>
          <a:xfrm>
            <a:off x="1314379" y="3586840"/>
            <a:ext cx="2634144" cy="36212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en-US" sz="1800" b="1" dirty="0">
                <a:solidFill>
                  <a:srgbClr val="E0640C"/>
                </a:solidFill>
              </a:rPr>
              <a:t>A</a:t>
            </a:r>
          </a:p>
          <a:p>
            <a:pPr algn="ctr">
              <a:buSzPct val="80000"/>
            </a:pPr>
            <a:r>
              <a:rPr lang="ru-RU" sz="1800" b="1" dirty="0"/>
              <a:t>ПОПРОСИТЬ ИСПРАВИТЬ НА «УЧЕБА»</a:t>
            </a:r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2E71DD36-3492-B641-4747-7FAC5A7EF907}"/>
              </a:ext>
            </a:extLst>
          </p:cNvPr>
          <p:cNvSpPr txBox="1">
            <a:spLocks/>
          </p:cNvSpPr>
          <p:nvPr/>
        </p:nvSpPr>
        <p:spPr>
          <a:xfrm>
            <a:off x="7860823" y="3608169"/>
            <a:ext cx="2975524" cy="5029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en-US" sz="1800" b="1" dirty="0">
                <a:solidFill>
                  <a:srgbClr val="E0640C"/>
                </a:solidFill>
              </a:rPr>
              <a:t>C</a:t>
            </a:r>
          </a:p>
          <a:p>
            <a:pPr algn="ctr">
              <a:buSzPct val="80000"/>
            </a:pPr>
            <a:r>
              <a:rPr lang="ru-RU" sz="1800" b="1" dirty="0"/>
              <a:t>НИЧЕГО НЕ ДЕЛАТЬ, И ТАК СОЙДЕТ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1A81EFA2-B744-BA02-3B3C-07512AEBE6FF}"/>
              </a:ext>
            </a:extLst>
          </p:cNvPr>
          <p:cNvSpPr txBox="1">
            <a:spLocks/>
          </p:cNvSpPr>
          <p:nvPr/>
        </p:nvSpPr>
        <p:spPr>
          <a:xfrm>
            <a:off x="4657340" y="3608178"/>
            <a:ext cx="2508870" cy="502974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en-US" sz="1800" b="1" dirty="0">
                <a:solidFill>
                  <a:srgbClr val="E0640C"/>
                </a:solidFill>
              </a:rPr>
              <a:t>B</a:t>
            </a:r>
          </a:p>
          <a:p>
            <a:pPr algn="ctr">
              <a:buSzPct val="80000"/>
            </a:pPr>
            <a:r>
              <a:rPr lang="ru-RU" sz="1800" b="1" dirty="0"/>
              <a:t>САМОСТОЯТЕЛЬНО ИСПРАВИТЬ НА «УЧЕБА»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E1726FD-B344-912C-806F-269760D4D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3161" y="4453045"/>
            <a:ext cx="2203170" cy="2203170"/>
          </a:xfrm>
          <a:prstGeom prst="rect">
            <a:avLst/>
          </a:prstGeom>
        </p:spPr>
      </p:pic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0B392336-838E-F70D-B084-2DA9160CA933}"/>
              </a:ext>
            </a:extLst>
          </p:cNvPr>
          <p:cNvSpPr/>
          <p:nvPr/>
        </p:nvSpPr>
        <p:spPr>
          <a:xfrm>
            <a:off x="1143689" y="3556932"/>
            <a:ext cx="2975524" cy="1065402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139C65CC-47B1-DE4A-DADA-0A910212D1C6}"/>
              </a:ext>
            </a:extLst>
          </p:cNvPr>
          <p:cNvSpPr/>
          <p:nvPr/>
        </p:nvSpPr>
        <p:spPr>
          <a:xfrm>
            <a:off x="4424013" y="3578443"/>
            <a:ext cx="2975524" cy="1065402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3B118A50-71EC-9F6A-5C80-4AAEC458CCAD}"/>
              </a:ext>
            </a:extLst>
          </p:cNvPr>
          <p:cNvSpPr/>
          <p:nvPr/>
        </p:nvSpPr>
        <p:spPr>
          <a:xfrm>
            <a:off x="7704337" y="3580368"/>
            <a:ext cx="3243296" cy="1063477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54429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0B392336-838E-F70D-B084-2DA9160CA933}"/>
              </a:ext>
            </a:extLst>
          </p:cNvPr>
          <p:cNvSpPr/>
          <p:nvPr/>
        </p:nvSpPr>
        <p:spPr>
          <a:xfrm>
            <a:off x="1143689" y="3556932"/>
            <a:ext cx="2975524" cy="106540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0844694C-76C2-9CD9-80C2-C029BB3D89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000" dirty="0">
                <a:solidFill>
                  <a:srgbClr val="0E2D69"/>
                </a:solidFill>
                <a:latin typeface="HSE Sans" panose="02000000000000000000" pitchFamily="2" charset="0"/>
              </a:rPr>
              <a:t>Центр поддержки иностранных студентов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01AA86-34B0-3965-F068-A9716BE5E2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Вебинар «Подготовка к приезду и обзор первых дней»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1AB6ED-0EEF-A746-3F34-8D22481FDB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Quiz </a:t>
            </a:r>
            <a:endParaRPr lang="ru-RU" dirty="0"/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AF8B615-8DC3-4BD2-E44C-66C0EF2C13CB}"/>
              </a:ext>
            </a:extLst>
          </p:cNvPr>
          <p:cNvSpPr txBox="1">
            <a:spLocks/>
          </p:cNvSpPr>
          <p:nvPr/>
        </p:nvSpPr>
        <p:spPr>
          <a:xfrm>
            <a:off x="1781497" y="2364395"/>
            <a:ext cx="8629006" cy="362126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ru-RU" sz="2400" b="1" dirty="0"/>
              <a:t>ЧТО ДЕЛАТЬ, ЕСЛИ ПОГРАНИЧНИК ПОСТАВИЛ ТЕБЕ ЦЕЛЬ ВЪЕЗДА «ТУРИЗМ»?</a:t>
            </a: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872AD27A-8817-1626-C59D-14E801DD1705}"/>
              </a:ext>
            </a:extLst>
          </p:cNvPr>
          <p:cNvSpPr txBox="1">
            <a:spLocks/>
          </p:cNvSpPr>
          <p:nvPr/>
        </p:nvSpPr>
        <p:spPr>
          <a:xfrm>
            <a:off x="1314379" y="3586840"/>
            <a:ext cx="2634144" cy="36212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en-US" sz="1800" b="1" dirty="0">
                <a:solidFill>
                  <a:srgbClr val="E0640C"/>
                </a:solidFill>
              </a:rPr>
              <a:t>A</a:t>
            </a:r>
          </a:p>
          <a:p>
            <a:pPr algn="ctr">
              <a:buSzPct val="80000"/>
            </a:pPr>
            <a:r>
              <a:rPr lang="ru-RU" sz="1800" b="1" dirty="0"/>
              <a:t>ПОПРОСИТЬ ИСПРАВИТЬ НА «УЧЕБА»</a:t>
            </a:r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2E71DD36-3492-B641-4747-7FAC5A7EF907}"/>
              </a:ext>
            </a:extLst>
          </p:cNvPr>
          <p:cNvSpPr txBox="1">
            <a:spLocks/>
          </p:cNvSpPr>
          <p:nvPr/>
        </p:nvSpPr>
        <p:spPr>
          <a:xfrm>
            <a:off x="7860823" y="3608169"/>
            <a:ext cx="2975524" cy="5029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en-US" sz="1800" b="1" dirty="0">
                <a:solidFill>
                  <a:srgbClr val="E0640C"/>
                </a:solidFill>
              </a:rPr>
              <a:t>C</a:t>
            </a:r>
          </a:p>
          <a:p>
            <a:pPr algn="ctr">
              <a:buSzPct val="80000"/>
            </a:pPr>
            <a:r>
              <a:rPr lang="ru-RU" sz="1800" b="1" dirty="0"/>
              <a:t>НИЧЕГО НЕ ДЕЛАТЬ, И ТАК СОЙДЕТ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1A81EFA2-B744-BA02-3B3C-07512AEBE6FF}"/>
              </a:ext>
            </a:extLst>
          </p:cNvPr>
          <p:cNvSpPr txBox="1">
            <a:spLocks/>
          </p:cNvSpPr>
          <p:nvPr/>
        </p:nvSpPr>
        <p:spPr>
          <a:xfrm>
            <a:off x="4657340" y="3608178"/>
            <a:ext cx="2508870" cy="502974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en-US" sz="1800" b="1" dirty="0">
                <a:solidFill>
                  <a:srgbClr val="E0640C"/>
                </a:solidFill>
              </a:rPr>
              <a:t>B</a:t>
            </a:r>
          </a:p>
          <a:p>
            <a:pPr algn="ctr">
              <a:buSzPct val="80000"/>
            </a:pPr>
            <a:r>
              <a:rPr lang="ru-RU" sz="1800" b="1" dirty="0"/>
              <a:t>САМОСТОЯТЕЛЬНО ИСПРАВИТЬ НА «УЧЕБА»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E1726FD-B344-912C-806F-269760D4D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3161" y="4453045"/>
            <a:ext cx="2203170" cy="2203170"/>
          </a:xfrm>
          <a:prstGeom prst="rect">
            <a:avLst/>
          </a:prstGeom>
        </p:spPr>
      </p:pic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139C65CC-47B1-DE4A-DADA-0A910212D1C6}"/>
              </a:ext>
            </a:extLst>
          </p:cNvPr>
          <p:cNvSpPr/>
          <p:nvPr/>
        </p:nvSpPr>
        <p:spPr>
          <a:xfrm>
            <a:off x="4424013" y="3578443"/>
            <a:ext cx="2975524" cy="1065402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3B118A50-71EC-9F6A-5C80-4AAEC458CCAD}"/>
              </a:ext>
            </a:extLst>
          </p:cNvPr>
          <p:cNvSpPr/>
          <p:nvPr/>
        </p:nvSpPr>
        <p:spPr>
          <a:xfrm>
            <a:off x="7704337" y="3580368"/>
            <a:ext cx="3243296" cy="1063477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1078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3FB065E5-95A3-4CDB-7E84-D503FCCD09C1}"/>
              </a:ext>
            </a:extLst>
          </p:cNvPr>
          <p:cNvSpPr/>
          <p:nvPr/>
        </p:nvSpPr>
        <p:spPr>
          <a:xfrm>
            <a:off x="1033494" y="1600060"/>
            <a:ext cx="4678531" cy="887916"/>
          </a:xfrm>
          <a:prstGeom prst="roundRect">
            <a:avLst/>
          </a:prstGeom>
          <a:solidFill>
            <a:srgbClr val="102D69"/>
          </a:solidFill>
          <a:ln w="28575">
            <a:solidFill>
              <a:srgbClr val="102D6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B29DC1-D5D4-FB41-9E2D-AA4750D0CC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000" dirty="0">
                <a:solidFill>
                  <a:srgbClr val="0E2D69"/>
                </a:solidFill>
                <a:latin typeface="HSE Sans" panose="02000000000000000000" pitchFamily="2" charset="0"/>
              </a:rPr>
              <a:t>Центр поддержки иностранных студентов</a:t>
            </a:r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5B6DD1A-BEFA-D842-9B7A-78D7BD1A5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Вебинар «Подготовка к приезду и обзор первых дней»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8968744-3B75-9B47-92FD-77E1E725F2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План вебинара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C690F812-D561-41A5-B263-0EC96C2DEC6C}"/>
              </a:ext>
            </a:extLst>
          </p:cNvPr>
          <p:cNvSpPr/>
          <p:nvPr/>
        </p:nvSpPr>
        <p:spPr>
          <a:xfrm>
            <a:off x="6692109" y="1600060"/>
            <a:ext cx="4678531" cy="887916"/>
          </a:xfrm>
          <a:prstGeom prst="roundRect">
            <a:avLst/>
          </a:prstGeom>
          <a:solidFill>
            <a:srgbClr val="102D69"/>
          </a:solidFill>
          <a:ln w="28575">
            <a:solidFill>
              <a:srgbClr val="102D6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Текст 7">
            <a:extLst>
              <a:ext uri="{FF2B5EF4-FFF2-40B4-BE49-F238E27FC236}">
                <a16:creationId xmlns:a16="http://schemas.microsoft.com/office/drawing/2014/main" id="{240EFC0E-38D1-EDEE-A776-9D22DE5EA3DA}"/>
              </a:ext>
            </a:extLst>
          </p:cNvPr>
          <p:cNvSpPr txBox="1">
            <a:spLocks/>
          </p:cNvSpPr>
          <p:nvPr/>
        </p:nvSpPr>
        <p:spPr>
          <a:xfrm>
            <a:off x="6591618" y="2931680"/>
            <a:ext cx="4909687" cy="295672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buSzPct val="80000"/>
              <a:buFontTx/>
              <a:buChar char="↓"/>
            </a:pPr>
            <a:r>
              <a:rPr lang="ru-RU" sz="1600" b="1" dirty="0">
                <a:solidFill>
                  <a:srgbClr val="0E2D69"/>
                </a:solidFill>
              </a:rPr>
              <a:t>Въезд в Россию и пересечение границы</a:t>
            </a:r>
          </a:p>
          <a:p>
            <a:pPr marL="342900" indent="-342900">
              <a:lnSpc>
                <a:spcPct val="100000"/>
              </a:lnSpc>
              <a:buSzPct val="80000"/>
              <a:buFontTx/>
              <a:buChar char="↓"/>
            </a:pPr>
            <a:r>
              <a:rPr lang="ru-RU" sz="1600" b="1" dirty="0">
                <a:solidFill>
                  <a:srgbClr val="0E2D69"/>
                </a:solidFill>
              </a:rPr>
              <a:t>Медицинское страхование</a:t>
            </a:r>
          </a:p>
          <a:p>
            <a:pPr marL="342900" indent="-342900">
              <a:lnSpc>
                <a:spcPct val="100000"/>
              </a:lnSpc>
              <a:buSzPct val="80000"/>
              <a:buFontTx/>
              <a:buChar char="↓"/>
            </a:pPr>
            <a:r>
              <a:rPr lang="ru-RU" sz="1600" b="1" dirty="0">
                <a:solidFill>
                  <a:srgbClr val="0E2D69"/>
                </a:solidFill>
              </a:rPr>
              <a:t>Навигация и ориентация в городе</a:t>
            </a:r>
          </a:p>
          <a:p>
            <a:pPr marL="342900" indent="-342900">
              <a:lnSpc>
                <a:spcPct val="100000"/>
              </a:lnSpc>
              <a:buSzPct val="80000"/>
              <a:buFontTx/>
              <a:buChar char="↓"/>
            </a:pPr>
            <a:r>
              <a:rPr lang="ru-RU" sz="1600" b="1" dirty="0">
                <a:solidFill>
                  <a:srgbClr val="0E2D69"/>
                </a:solidFill>
              </a:rPr>
              <a:t>Заселение в место проживания</a:t>
            </a:r>
          </a:p>
          <a:p>
            <a:pPr marL="342900" indent="-342900">
              <a:lnSpc>
                <a:spcPct val="100000"/>
              </a:lnSpc>
              <a:buSzPct val="80000"/>
              <a:buFontTx/>
              <a:buChar char="↓"/>
            </a:pPr>
            <a:r>
              <a:rPr lang="ru-RU" sz="1600" b="1" dirty="0">
                <a:solidFill>
                  <a:srgbClr val="0E2D69"/>
                </a:solidFill>
              </a:rPr>
              <a:t>Консульский учет</a:t>
            </a:r>
          </a:p>
          <a:p>
            <a:pPr marL="342900" indent="-342900">
              <a:lnSpc>
                <a:spcPct val="100000"/>
              </a:lnSpc>
              <a:buSzPct val="80000"/>
              <a:buFontTx/>
              <a:buChar char="↓"/>
            </a:pPr>
            <a:r>
              <a:rPr lang="ru-RU" sz="1600" b="1" dirty="0">
                <a:solidFill>
                  <a:srgbClr val="0E2D69"/>
                </a:solidFill>
              </a:rPr>
              <a:t>Миграционный учёт и уведомление о прибытии</a:t>
            </a:r>
          </a:p>
          <a:p>
            <a:pPr marL="342900" indent="-342900">
              <a:lnSpc>
                <a:spcPct val="100000"/>
              </a:lnSpc>
              <a:buSzPct val="80000"/>
              <a:buFontTx/>
              <a:buChar char="↓"/>
            </a:pPr>
            <a:r>
              <a:rPr lang="ru-RU" sz="1600" b="1" dirty="0">
                <a:solidFill>
                  <a:srgbClr val="0E2D69"/>
                </a:solidFill>
              </a:rPr>
              <a:t>Новые обязательные процедуры</a:t>
            </a:r>
          </a:p>
          <a:p>
            <a:pPr marL="342900" indent="-342900">
              <a:lnSpc>
                <a:spcPct val="100000"/>
              </a:lnSpc>
              <a:buSzPct val="80000"/>
              <a:buFontTx/>
              <a:buChar char="↓"/>
            </a:pPr>
            <a:r>
              <a:rPr lang="ru-RU" sz="1600" b="1" dirty="0" err="1">
                <a:solidFill>
                  <a:srgbClr val="0E2D69"/>
                </a:solidFill>
              </a:rPr>
              <a:t>Квиз</a:t>
            </a:r>
            <a:endParaRPr lang="ru-RU" sz="1600" b="1" dirty="0">
              <a:solidFill>
                <a:srgbClr val="0E2D69"/>
              </a:solidFill>
            </a:endParaRPr>
          </a:p>
          <a:p>
            <a:pPr marL="342900" indent="-342900">
              <a:lnSpc>
                <a:spcPct val="100000"/>
              </a:lnSpc>
              <a:buSzPct val="80000"/>
              <a:buFontTx/>
              <a:buChar char="↓"/>
            </a:pPr>
            <a:r>
              <a:rPr lang="ru-RU" sz="1600" b="1" dirty="0">
                <a:solidFill>
                  <a:srgbClr val="0E2D69"/>
                </a:solidFill>
              </a:rPr>
              <a:t>Адаптационные мероприятия</a:t>
            </a:r>
          </a:p>
        </p:txBody>
      </p:sp>
      <p:sp>
        <p:nvSpPr>
          <p:cNvPr id="24" name="Текст 8">
            <a:extLst>
              <a:ext uri="{FF2B5EF4-FFF2-40B4-BE49-F238E27FC236}">
                <a16:creationId xmlns:a16="http://schemas.microsoft.com/office/drawing/2014/main" id="{82D00EDF-F97E-7C5D-FE21-5CF0B33869D3}"/>
              </a:ext>
            </a:extLst>
          </p:cNvPr>
          <p:cNvSpPr txBox="1">
            <a:spLocks/>
          </p:cNvSpPr>
          <p:nvPr/>
        </p:nvSpPr>
        <p:spPr>
          <a:xfrm>
            <a:off x="1735483" y="1691535"/>
            <a:ext cx="3274551" cy="4555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rgbClr val="FFFFFF"/>
                </a:solidFill>
              </a:rPr>
              <a:t>I. </a:t>
            </a:r>
            <a:r>
              <a:rPr lang="ru-RU" sz="2400" b="1" dirty="0">
                <a:solidFill>
                  <a:srgbClr val="FFFFFF"/>
                </a:solidFill>
              </a:rPr>
              <a:t>ПОДГОТОВКА К ПРИЕЗДУ</a:t>
            </a:r>
          </a:p>
        </p:txBody>
      </p:sp>
      <p:sp>
        <p:nvSpPr>
          <p:cNvPr id="25" name="Текст 10">
            <a:extLst>
              <a:ext uri="{FF2B5EF4-FFF2-40B4-BE49-F238E27FC236}">
                <a16:creationId xmlns:a16="http://schemas.microsoft.com/office/drawing/2014/main" id="{026567FC-B4CB-F8A7-0F05-7BEB8B0DD88C}"/>
              </a:ext>
            </a:extLst>
          </p:cNvPr>
          <p:cNvSpPr txBox="1">
            <a:spLocks/>
          </p:cNvSpPr>
          <p:nvPr/>
        </p:nvSpPr>
        <p:spPr>
          <a:xfrm>
            <a:off x="6798214" y="1691535"/>
            <a:ext cx="4496493" cy="7049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rgbClr val="FFFFFF"/>
                </a:solidFill>
              </a:rPr>
              <a:t>II. </a:t>
            </a:r>
            <a:r>
              <a:rPr lang="ru-RU" sz="2400" b="1" dirty="0">
                <a:solidFill>
                  <a:srgbClr val="FFFFFF"/>
                </a:solidFill>
              </a:rPr>
              <a:t>ПРИБЫТИЕ И </a:t>
            </a:r>
            <a:br>
              <a:rPr lang="ru-RU" sz="2400" b="1" dirty="0">
                <a:solidFill>
                  <a:srgbClr val="FFFFFF"/>
                </a:solidFill>
              </a:rPr>
            </a:br>
            <a:r>
              <a:rPr lang="ru-RU" sz="2400" b="1" dirty="0">
                <a:solidFill>
                  <a:srgbClr val="FFFFFF"/>
                </a:solidFill>
              </a:rPr>
              <a:t>ОБЗОР ПЕРВЫХ ДНЕЙ</a:t>
            </a:r>
          </a:p>
        </p:txBody>
      </p:sp>
      <p:sp>
        <p:nvSpPr>
          <p:cNvPr id="27" name="Текст 5">
            <a:extLst>
              <a:ext uri="{FF2B5EF4-FFF2-40B4-BE49-F238E27FC236}">
                <a16:creationId xmlns:a16="http://schemas.microsoft.com/office/drawing/2014/main" id="{5E040FD9-EC1E-88C0-6EC6-D188AACDD4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33494" y="2931680"/>
            <a:ext cx="4678531" cy="2628247"/>
          </a:xfrm>
        </p:spPr>
        <p:txBody>
          <a:bodyPr>
            <a:noAutofit/>
          </a:bodyPr>
          <a:lstStyle/>
          <a:p>
            <a:pPr marL="342900" indent="-342900">
              <a:buSzPct val="80000"/>
              <a:buFontTx/>
              <a:buChar char="↓"/>
            </a:pPr>
            <a:r>
              <a:rPr lang="ru-RU" sz="1600" b="1" dirty="0"/>
              <a:t>Оформление визы</a:t>
            </a:r>
          </a:p>
          <a:p>
            <a:pPr marL="342900" indent="-342900">
              <a:buSzPct val="80000"/>
              <a:buFontTx/>
              <a:buChar char="↓"/>
            </a:pPr>
            <a:r>
              <a:rPr lang="ru-RU" sz="1600" b="1" dirty="0"/>
              <a:t>Планирование и выбор места проживания</a:t>
            </a:r>
          </a:p>
          <a:p>
            <a:pPr marL="342900" indent="-342900">
              <a:buSzPct val="80000"/>
              <a:buFontTx/>
              <a:buChar char="↓"/>
            </a:pPr>
            <a:r>
              <a:rPr lang="ru-RU" sz="1600" b="1" dirty="0"/>
              <a:t>Медицинские вопросы</a:t>
            </a:r>
          </a:p>
          <a:p>
            <a:pPr marL="342900" indent="-342900">
              <a:buSzPct val="80000"/>
              <a:buFontTx/>
              <a:buChar char="↓"/>
            </a:pPr>
            <a:r>
              <a:rPr lang="ru-RU" sz="1600" b="1" dirty="0"/>
              <a:t>Планирование расходов</a:t>
            </a:r>
          </a:p>
          <a:p>
            <a:pPr marL="342900" indent="-342900">
              <a:buSzPct val="80000"/>
              <a:buFontTx/>
              <a:buChar char="↓"/>
            </a:pPr>
            <a:r>
              <a:rPr lang="ru-RU" sz="1600" b="1" dirty="0"/>
              <a:t>Программа Бадди</a:t>
            </a:r>
          </a:p>
          <a:p>
            <a:pPr marL="342900" indent="-342900">
              <a:buSzPct val="80000"/>
              <a:buFontTx/>
              <a:buChar char="↓"/>
            </a:pPr>
            <a:r>
              <a:rPr lang="ru-RU" sz="1600" b="1" dirty="0"/>
              <a:t>Чек-лист по подготовке к приезду</a:t>
            </a:r>
          </a:p>
        </p:txBody>
      </p:sp>
    </p:spTree>
    <p:extLst>
      <p:ext uri="{BB962C8B-B14F-4D97-AF65-F5344CB8AC3E}">
        <p14:creationId xmlns:p14="http://schemas.microsoft.com/office/powerpoint/2010/main" val="4125529364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844694C-76C2-9CD9-80C2-C029BB3D89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000" dirty="0">
                <a:solidFill>
                  <a:srgbClr val="0E2D69"/>
                </a:solidFill>
                <a:latin typeface="HSE Sans" panose="02000000000000000000" pitchFamily="2" charset="0"/>
              </a:rPr>
              <a:t>Центр поддержки иностранных студентов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01AA86-34B0-3965-F068-A9716BE5E2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Вебинар «Подготовка к приезду и обзор первых дней»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1AB6ED-0EEF-A746-3F34-8D22481FDB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Quiz </a:t>
            </a:r>
            <a:endParaRPr lang="ru-RU" dirty="0"/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AF8B615-8DC3-4BD2-E44C-66C0EF2C13CB}"/>
              </a:ext>
            </a:extLst>
          </p:cNvPr>
          <p:cNvSpPr txBox="1">
            <a:spLocks/>
          </p:cNvSpPr>
          <p:nvPr/>
        </p:nvSpPr>
        <p:spPr>
          <a:xfrm>
            <a:off x="1781497" y="2183332"/>
            <a:ext cx="8629006" cy="362126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ru-RU" sz="2400" b="1" dirty="0"/>
              <a:t>НА КАКОЙ СРОК ДОЛЖЕН БЫТЬ ОФОРМЛЕН ПОЛИС МЕДИЦИНСКОГО СТРАХОВАНИЯ?</a:t>
            </a: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872AD27A-8817-1626-C59D-14E801DD1705}"/>
              </a:ext>
            </a:extLst>
          </p:cNvPr>
          <p:cNvSpPr txBox="1">
            <a:spLocks/>
          </p:cNvSpPr>
          <p:nvPr/>
        </p:nvSpPr>
        <p:spPr>
          <a:xfrm>
            <a:off x="1314379" y="3641340"/>
            <a:ext cx="2634144" cy="36212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en-US" sz="1800" b="1" dirty="0">
                <a:solidFill>
                  <a:srgbClr val="E0640C"/>
                </a:solidFill>
              </a:rPr>
              <a:t>A</a:t>
            </a:r>
          </a:p>
          <a:p>
            <a:pPr algn="ctr">
              <a:buSzPct val="80000"/>
            </a:pPr>
            <a:r>
              <a:rPr lang="ru-RU" sz="1800" b="1" dirty="0"/>
              <a:t>НА 3 МЕСЯЦА</a:t>
            </a:r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2E71DD36-3492-B641-4747-7FAC5A7EF907}"/>
              </a:ext>
            </a:extLst>
          </p:cNvPr>
          <p:cNvSpPr txBox="1">
            <a:spLocks/>
          </p:cNvSpPr>
          <p:nvPr/>
        </p:nvSpPr>
        <p:spPr>
          <a:xfrm>
            <a:off x="7838223" y="3641340"/>
            <a:ext cx="2975524" cy="5029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en-US" sz="1800" b="1" dirty="0">
                <a:solidFill>
                  <a:srgbClr val="E0640C"/>
                </a:solidFill>
              </a:rPr>
              <a:t>C</a:t>
            </a:r>
          </a:p>
          <a:p>
            <a:pPr algn="ctr">
              <a:buSzPct val="80000"/>
            </a:pPr>
            <a:r>
              <a:rPr lang="ru-RU" sz="1800" b="1" dirty="0"/>
              <a:t>НА ПОЛГОДА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1A81EFA2-B744-BA02-3B3C-07512AEBE6FF}"/>
              </a:ext>
            </a:extLst>
          </p:cNvPr>
          <p:cNvSpPr txBox="1">
            <a:spLocks/>
          </p:cNvSpPr>
          <p:nvPr/>
        </p:nvSpPr>
        <p:spPr>
          <a:xfrm>
            <a:off x="4585308" y="3641340"/>
            <a:ext cx="2652933" cy="502974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en-US" sz="1800" b="1" dirty="0">
                <a:solidFill>
                  <a:srgbClr val="E0640C"/>
                </a:solidFill>
              </a:rPr>
              <a:t>B</a:t>
            </a:r>
          </a:p>
          <a:p>
            <a:pPr algn="ctr">
              <a:buSzPct val="80000"/>
            </a:pPr>
            <a:r>
              <a:rPr lang="ru-RU" sz="1800" b="1" dirty="0"/>
              <a:t>НА ВЕСЬ СРОК ОБУЧЕНИЯ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E1726FD-B344-912C-806F-269760D4D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3161" y="4453045"/>
            <a:ext cx="2203170" cy="2203170"/>
          </a:xfrm>
          <a:prstGeom prst="rect">
            <a:avLst/>
          </a:prstGeom>
        </p:spPr>
      </p:pic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0B392336-838E-F70D-B084-2DA9160CA933}"/>
              </a:ext>
            </a:extLst>
          </p:cNvPr>
          <p:cNvSpPr/>
          <p:nvPr/>
        </p:nvSpPr>
        <p:spPr>
          <a:xfrm>
            <a:off x="1143689" y="3556932"/>
            <a:ext cx="2975524" cy="896113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139C65CC-47B1-DE4A-DADA-0A910212D1C6}"/>
              </a:ext>
            </a:extLst>
          </p:cNvPr>
          <p:cNvSpPr/>
          <p:nvPr/>
        </p:nvSpPr>
        <p:spPr>
          <a:xfrm>
            <a:off x="4424013" y="3578443"/>
            <a:ext cx="2975524" cy="896113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3B118A50-71EC-9F6A-5C80-4AAEC458CCAD}"/>
              </a:ext>
            </a:extLst>
          </p:cNvPr>
          <p:cNvSpPr/>
          <p:nvPr/>
        </p:nvSpPr>
        <p:spPr>
          <a:xfrm>
            <a:off x="7704337" y="3580368"/>
            <a:ext cx="3243296" cy="896113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04401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139C65CC-47B1-DE4A-DADA-0A910212D1C6}"/>
              </a:ext>
            </a:extLst>
          </p:cNvPr>
          <p:cNvSpPr/>
          <p:nvPr/>
        </p:nvSpPr>
        <p:spPr>
          <a:xfrm>
            <a:off x="4424013" y="3578443"/>
            <a:ext cx="2975524" cy="8961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0844694C-76C2-9CD9-80C2-C029BB3D89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000" dirty="0">
                <a:solidFill>
                  <a:srgbClr val="0E2D69"/>
                </a:solidFill>
                <a:latin typeface="HSE Sans" panose="02000000000000000000" pitchFamily="2" charset="0"/>
              </a:rPr>
              <a:t>Центр поддержки иностранных студентов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01AA86-34B0-3965-F068-A9716BE5E2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Вебинар «Подготовка к приезду и обзор первых дней»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1AB6ED-0EEF-A746-3F34-8D22481FDB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Quiz </a:t>
            </a:r>
            <a:endParaRPr lang="ru-RU" dirty="0"/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AF8B615-8DC3-4BD2-E44C-66C0EF2C13CB}"/>
              </a:ext>
            </a:extLst>
          </p:cNvPr>
          <p:cNvSpPr txBox="1">
            <a:spLocks/>
          </p:cNvSpPr>
          <p:nvPr/>
        </p:nvSpPr>
        <p:spPr>
          <a:xfrm>
            <a:off x="1781497" y="2183332"/>
            <a:ext cx="8629006" cy="362126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ru-RU" sz="2400" b="1" dirty="0"/>
              <a:t>НА КАКОЙ СРОК ДОЛЖЕН БЫТЬ ОФОРМЛЕН ПОЛИС МЕДИЦИНСКОГО СТРАХОВАНИЯ?</a:t>
            </a: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872AD27A-8817-1626-C59D-14E801DD1705}"/>
              </a:ext>
            </a:extLst>
          </p:cNvPr>
          <p:cNvSpPr txBox="1">
            <a:spLocks/>
          </p:cNvSpPr>
          <p:nvPr/>
        </p:nvSpPr>
        <p:spPr>
          <a:xfrm>
            <a:off x="1314379" y="3641340"/>
            <a:ext cx="2634144" cy="36212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en-US" sz="1800" b="1" dirty="0">
                <a:solidFill>
                  <a:srgbClr val="E0640C"/>
                </a:solidFill>
              </a:rPr>
              <a:t>A</a:t>
            </a:r>
          </a:p>
          <a:p>
            <a:pPr algn="ctr">
              <a:buSzPct val="80000"/>
            </a:pPr>
            <a:r>
              <a:rPr lang="ru-RU" sz="1800" b="1" dirty="0"/>
              <a:t>НА 3 МЕСЯЦА</a:t>
            </a:r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2E71DD36-3492-B641-4747-7FAC5A7EF907}"/>
              </a:ext>
            </a:extLst>
          </p:cNvPr>
          <p:cNvSpPr txBox="1">
            <a:spLocks/>
          </p:cNvSpPr>
          <p:nvPr/>
        </p:nvSpPr>
        <p:spPr>
          <a:xfrm>
            <a:off x="7838223" y="3641340"/>
            <a:ext cx="2975524" cy="5029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en-US" sz="1800" b="1" dirty="0">
                <a:solidFill>
                  <a:srgbClr val="E0640C"/>
                </a:solidFill>
              </a:rPr>
              <a:t>C</a:t>
            </a:r>
          </a:p>
          <a:p>
            <a:pPr algn="ctr">
              <a:buSzPct val="80000"/>
            </a:pPr>
            <a:r>
              <a:rPr lang="ru-RU" sz="1800" b="1" dirty="0"/>
              <a:t>НА ПОЛГОДА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1A81EFA2-B744-BA02-3B3C-07512AEBE6FF}"/>
              </a:ext>
            </a:extLst>
          </p:cNvPr>
          <p:cNvSpPr txBox="1">
            <a:spLocks/>
          </p:cNvSpPr>
          <p:nvPr/>
        </p:nvSpPr>
        <p:spPr>
          <a:xfrm>
            <a:off x="4585308" y="3641340"/>
            <a:ext cx="2652933" cy="502974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en-US" sz="1800" b="1" dirty="0">
                <a:solidFill>
                  <a:srgbClr val="E0640C"/>
                </a:solidFill>
              </a:rPr>
              <a:t>B</a:t>
            </a:r>
          </a:p>
          <a:p>
            <a:pPr algn="ctr">
              <a:buSzPct val="80000"/>
            </a:pPr>
            <a:r>
              <a:rPr lang="ru-RU" sz="1800" b="1" dirty="0"/>
              <a:t>НА ВЕСЬ СРОК ОБУЧЕНИЯ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E1726FD-B344-912C-806F-269760D4D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3161" y="4453045"/>
            <a:ext cx="2203170" cy="2203170"/>
          </a:xfrm>
          <a:prstGeom prst="rect">
            <a:avLst/>
          </a:prstGeom>
        </p:spPr>
      </p:pic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0B392336-838E-F70D-B084-2DA9160CA933}"/>
              </a:ext>
            </a:extLst>
          </p:cNvPr>
          <p:cNvSpPr/>
          <p:nvPr/>
        </p:nvSpPr>
        <p:spPr>
          <a:xfrm>
            <a:off x="1143689" y="3556932"/>
            <a:ext cx="2975524" cy="896113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3B118A50-71EC-9F6A-5C80-4AAEC458CCAD}"/>
              </a:ext>
            </a:extLst>
          </p:cNvPr>
          <p:cNvSpPr/>
          <p:nvPr/>
        </p:nvSpPr>
        <p:spPr>
          <a:xfrm>
            <a:off x="7704337" y="3580368"/>
            <a:ext cx="3243296" cy="896113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147981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844694C-76C2-9CD9-80C2-C029BB3D89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000" dirty="0">
                <a:solidFill>
                  <a:srgbClr val="0E2D69"/>
                </a:solidFill>
                <a:latin typeface="HSE Sans" panose="02000000000000000000" pitchFamily="2" charset="0"/>
              </a:rPr>
              <a:t>Центр поддержки иностранных студентов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01AA86-34B0-3965-F068-A9716BE5E2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Вебинар «Подготовка к приезду и обзор первых дней»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1AB6ED-0EEF-A746-3F34-8D22481FDB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Quiz </a:t>
            </a:r>
            <a:endParaRPr lang="ru-RU" dirty="0"/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AF8B615-8DC3-4BD2-E44C-66C0EF2C13CB}"/>
              </a:ext>
            </a:extLst>
          </p:cNvPr>
          <p:cNvSpPr txBox="1">
            <a:spLocks/>
          </p:cNvSpPr>
          <p:nvPr/>
        </p:nvSpPr>
        <p:spPr>
          <a:xfrm>
            <a:off x="1781497" y="1946092"/>
            <a:ext cx="8629006" cy="1245668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ru-RU" sz="2400" b="1" dirty="0"/>
              <a:t>СКОЛЬКО ДНЕЙ У ТЕБЯ ЕСТЬ НА ПРОХОЖДЕНИЕ ОБЯЗАТЕЛЬНЫХ ПРОЦЕДУР МЕДИЦИНСКОГО ОСВИДЕТЕЛЬСТВОВАНИЯ, ДАКТИЛОСКОПИИ И ФОТОГРАФИРОВАНИЯ?</a:t>
            </a: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872AD27A-8817-1626-C59D-14E801DD1705}"/>
              </a:ext>
            </a:extLst>
          </p:cNvPr>
          <p:cNvSpPr txBox="1">
            <a:spLocks/>
          </p:cNvSpPr>
          <p:nvPr/>
        </p:nvSpPr>
        <p:spPr>
          <a:xfrm>
            <a:off x="1314379" y="3641340"/>
            <a:ext cx="2634144" cy="729324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en-US" sz="1800" b="1" dirty="0">
                <a:solidFill>
                  <a:srgbClr val="E0640C"/>
                </a:solidFill>
              </a:rPr>
              <a:t>A</a:t>
            </a:r>
          </a:p>
          <a:p>
            <a:pPr algn="ctr">
              <a:buSzPct val="80000"/>
            </a:pPr>
            <a:r>
              <a:rPr lang="ru-RU" sz="1800" b="1" dirty="0"/>
              <a:t>30 ДНЕЙ СО ДНЯ ПРИБЫТИЯ</a:t>
            </a:r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2E71DD36-3492-B641-4747-7FAC5A7EF907}"/>
              </a:ext>
            </a:extLst>
          </p:cNvPr>
          <p:cNvSpPr txBox="1">
            <a:spLocks/>
          </p:cNvSpPr>
          <p:nvPr/>
        </p:nvSpPr>
        <p:spPr>
          <a:xfrm>
            <a:off x="7838223" y="3641340"/>
            <a:ext cx="2723516" cy="1109078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en-US" sz="1800" b="1" dirty="0">
                <a:solidFill>
                  <a:srgbClr val="E0640C"/>
                </a:solidFill>
              </a:rPr>
              <a:t>C</a:t>
            </a:r>
          </a:p>
          <a:p>
            <a:pPr algn="ctr">
              <a:buSzPct val="80000"/>
            </a:pPr>
            <a:r>
              <a:rPr lang="ru-RU" sz="1800" b="1" dirty="0"/>
              <a:t>45 ДНЕЙ СО ДНЯ ПРИБЫТИЯ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1A81EFA2-B744-BA02-3B3C-07512AEBE6FF}"/>
              </a:ext>
            </a:extLst>
          </p:cNvPr>
          <p:cNvSpPr txBox="1">
            <a:spLocks/>
          </p:cNvSpPr>
          <p:nvPr/>
        </p:nvSpPr>
        <p:spPr>
          <a:xfrm>
            <a:off x="4585308" y="3641339"/>
            <a:ext cx="2652933" cy="83514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en-US" sz="1800" b="1" dirty="0">
                <a:solidFill>
                  <a:srgbClr val="E0640C"/>
                </a:solidFill>
              </a:rPr>
              <a:t>B</a:t>
            </a:r>
          </a:p>
          <a:p>
            <a:pPr algn="ctr">
              <a:buSzPct val="80000"/>
            </a:pPr>
            <a:r>
              <a:rPr lang="ru-RU" sz="1800" b="1" dirty="0"/>
              <a:t>90 ДНЕЙ СО ДНЯ ПРИБЫТИЯ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E1726FD-B344-912C-806F-269760D4D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3161" y="4453045"/>
            <a:ext cx="2203170" cy="2203170"/>
          </a:xfrm>
          <a:prstGeom prst="rect">
            <a:avLst/>
          </a:prstGeom>
        </p:spPr>
      </p:pic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0B392336-838E-F70D-B084-2DA9160CA933}"/>
              </a:ext>
            </a:extLst>
          </p:cNvPr>
          <p:cNvSpPr/>
          <p:nvPr/>
        </p:nvSpPr>
        <p:spPr>
          <a:xfrm>
            <a:off x="1143689" y="3556932"/>
            <a:ext cx="2975524" cy="1132514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139C65CC-47B1-DE4A-DADA-0A910212D1C6}"/>
              </a:ext>
            </a:extLst>
          </p:cNvPr>
          <p:cNvSpPr/>
          <p:nvPr/>
        </p:nvSpPr>
        <p:spPr>
          <a:xfrm>
            <a:off x="4424013" y="3578443"/>
            <a:ext cx="2975524" cy="1111003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3B118A50-71EC-9F6A-5C80-4AAEC458CCAD}"/>
              </a:ext>
            </a:extLst>
          </p:cNvPr>
          <p:cNvSpPr/>
          <p:nvPr/>
        </p:nvSpPr>
        <p:spPr>
          <a:xfrm>
            <a:off x="7704337" y="3580368"/>
            <a:ext cx="2975524" cy="1109078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837032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139C65CC-47B1-DE4A-DADA-0A910212D1C6}"/>
              </a:ext>
            </a:extLst>
          </p:cNvPr>
          <p:cNvSpPr/>
          <p:nvPr/>
        </p:nvSpPr>
        <p:spPr>
          <a:xfrm>
            <a:off x="4424013" y="3578443"/>
            <a:ext cx="2975524" cy="111100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0844694C-76C2-9CD9-80C2-C029BB3D89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000" dirty="0">
                <a:solidFill>
                  <a:srgbClr val="0E2D69"/>
                </a:solidFill>
                <a:latin typeface="HSE Sans" panose="02000000000000000000" pitchFamily="2" charset="0"/>
              </a:rPr>
              <a:t>Центр поддержки иностранных студентов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01AA86-34B0-3965-F068-A9716BE5E2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Вебинар «Подготовка к приезду и обзор первых дней»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1AB6ED-0EEF-A746-3F34-8D22481FDB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Quiz </a:t>
            </a:r>
            <a:endParaRPr lang="ru-RU" dirty="0"/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AF8B615-8DC3-4BD2-E44C-66C0EF2C13CB}"/>
              </a:ext>
            </a:extLst>
          </p:cNvPr>
          <p:cNvSpPr txBox="1">
            <a:spLocks/>
          </p:cNvSpPr>
          <p:nvPr/>
        </p:nvSpPr>
        <p:spPr>
          <a:xfrm>
            <a:off x="1781497" y="1946092"/>
            <a:ext cx="8629006" cy="1245668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ru-RU" sz="2400" b="1" dirty="0"/>
              <a:t>СКОЛЬКО ДНЕЙ У ТЕБЯ ЕСТЬ НА ПРОХОЖДЕНИЕ ОБЯЗАТЕЛЬНЫХ ПРОЦЕДУР МЕДИЦИНСКОГО ОСВИДЕТЕЛЬСТВОВАНИЯ, ДАКТИЛОСКОПИИ И ФОТОГРАФИРОВАНИЯ?</a:t>
            </a: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872AD27A-8817-1626-C59D-14E801DD1705}"/>
              </a:ext>
            </a:extLst>
          </p:cNvPr>
          <p:cNvSpPr txBox="1">
            <a:spLocks/>
          </p:cNvSpPr>
          <p:nvPr/>
        </p:nvSpPr>
        <p:spPr>
          <a:xfrm>
            <a:off x="1314379" y="3641340"/>
            <a:ext cx="2634144" cy="729324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en-US" sz="1800" b="1" dirty="0">
                <a:solidFill>
                  <a:srgbClr val="E0640C"/>
                </a:solidFill>
              </a:rPr>
              <a:t>A</a:t>
            </a:r>
          </a:p>
          <a:p>
            <a:pPr algn="ctr">
              <a:buSzPct val="80000"/>
            </a:pPr>
            <a:r>
              <a:rPr lang="ru-RU" sz="1800" b="1" dirty="0"/>
              <a:t>30 ДНЕЙ СО ДНЯ ПРИБЫТИЯ</a:t>
            </a:r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2E71DD36-3492-B641-4747-7FAC5A7EF907}"/>
              </a:ext>
            </a:extLst>
          </p:cNvPr>
          <p:cNvSpPr txBox="1">
            <a:spLocks/>
          </p:cNvSpPr>
          <p:nvPr/>
        </p:nvSpPr>
        <p:spPr>
          <a:xfrm>
            <a:off x="7838223" y="3641340"/>
            <a:ext cx="2723516" cy="1109078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en-US" sz="1800" b="1" dirty="0">
                <a:solidFill>
                  <a:srgbClr val="E0640C"/>
                </a:solidFill>
              </a:rPr>
              <a:t>C</a:t>
            </a:r>
          </a:p>
          <a:p>
            <a:pPr algn="ctr">
              <a:buSzPct val="80000"/>
            </a:pPr>
            <a:r>
              <a:rPr lang="ru-RU" sz="1800" b="1" dirty="0"/>
              <a:t>45 ДНЕЙ СО ДНЯ ПРИБЫТИЯ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1A81EFA2-B744-BA02-3B3C-07512AEBE6FF}"/>
              </a:ext>
            </a:extLst>
          </p:cNvPr>
          <p:cNvSpPr txBox="1">
            <a:spLocks/>
          </p:cNvSpPr>
          <p:nvPr/>
        </p:nvSpPr>
        <p:spPr>
          <a:xfrm>
            <a:off x="4585308" y="3641339"/>
            <a:ext cx="2652933" cy="83514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en-US" sz="1800" b="1" dirty="0">
                <a:solidFill>
                  <a:srgbClr val="E0640C"/>
                </a:solidFill>
              </a:rPr>
              <a:t>B</a:t>
            </a:r>
          </a:p>
          <a:p>
            <a:pPr algn="ctr">
              <a:buSzPct val="80000"/>
            </a:pPr>
            <a:r>
              <a:rPr lang="ru-RU" sz="1800" b="1" dirty="0"/>
              <a:t>90 ДНЕЙ СО ДНЯ ПРИБЫТИЯ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E1726FD-B344-912C-806F-269760D4D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3161" y="4453045"/>
            <a:ext cx="2203170" cy="2203170"/>
          </a:xfrm>
          <a:prstGeom prst="rect">
            <a:avLst/>
          </a:prstGeom>
        </p:spPr>
      </p:pic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0B392336-838E-F70D-B084-2DA9160CA933}"/>
              </a:ext>
            </a:extLst>
          </p:cNvPr>
          <p:cNvSpPr/>
          <p:nvPr/>
        </p:nvSpPr>
        <p:spPr>
          <a:xfrm>
            <a:off x="1143689" y="3556932"/>
            <a:ext cx="2975524" cy="1132514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3B118A50-71EC-9F6A-5C80-4AAEC458CCAD}"/>
              </a:ext>
            </a:extLst>
          </p:cNvPr>
          <p:cNvSpPr/>
          <p:nvPr/>
        </p:nvSpPr>
        <p:spPr>
          <a:xfrm>
            <a:off x="7704337" y="3580368"/>
            <a:ext cx="2975524" cy="1109078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655552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3B118A50-71EC-9F6A-5C80-4AAEC458CCAD}"/>
              </a:ext>
            </a:extLst>
          </p:cNvPr>
          <p:cNvSpPr/>
          <p:nvPr/>
        </p:nvSpPr>
        <p:spPr>
          <a:xfrm>
            <a:off x="7704337" y="3580368"/>
            <a:ext cx="2975524" cy="1109078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0844694C-76C2-9CD9-80C2-C029BB3D89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000" dirty="0">
                <a:solidFill>
                  <a:srgbClr val="0E2D69"/>
                </a:solidFill>
                <a:latin typeface="HSE Sans" panose="02000000000000000000" pitchFamily="2" charset="0"/>
              </a:rPr>
              <a:t>Центр поддержки иностранных студентов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01AA86-34B0-3965-F068-A9716BE5E2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Вебинар «Подготовка к приезду и обзор первых дней»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1AB6ED-0EEF-A746-3F34-8D22481FDB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Quiz </a:t>
            </a:r>
            <a:endParaRPr lang="ru-RU" dirty="0"/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AF8B615-8DC3-4BD2-E44C-66C0EF2C13CB}"/>
              </a:ext>
            </a:extLst>
          </p:cNvPr>
          <p:cNvSpPr txBox="1">
            <a:spLocks/>
          </p:cNvSpPr>
          <p:nvPr/>
        </p:nvSpPr>
        <p:spPr>
          <a:xfrm>
            <a:off x="1781497" y="1946092"/>
            <a:ext cx="8629006" cy="1245668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ru-RU" sz="2400" b="1" dirty="0"/>
              <a:t>В КАКИЕ СРОКИ РЕКОМЕНДУЕТСЯ ВСТАТЬ НА </a:t>
            </a:r>
          </a:p>
          <a:p>
            <a:pPr algn="ctr">
              <a:buSzPct val="80000"/>
            </a:pPr>
            <a:r>
              <a:rPr lang="ru-RU" sz="2400" b="1" dirty="0"/>
              <a:t>МИГРАЦИОННЫЙ УЧЕТ? </a:t>
            </a: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872AD27A-8817-1626-C59D-14E801DD1705}"/>
              </a:ext>
            </a:extLst>
          </p:cNvPr>
          <p:cNvSpPr txBox="1">
            <a:spLocks/>
          </p:cNvSpPr>
          <p:nvPr/>
        </p:nvSpPr>
        <p:spPr>
          <a:xfrm>
            <a:off x="1314379" y="3641339"/>
            <a:ext cx="2634144" cy="989383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en-US" sz="1800" b="1" dirty="0">
                <a:solidFill>
                  <a:srgbClr val="E0640C"/>
                </a:solidFill>
              </a:rPr>
              <a:t>A</a:t>
            </a:r>
          </a:p>
          <a:p>
            <a:pPr algn="ctr">
              <a:buSzPct val="80000"/>
            </a:pPr>
            <a:r>
              <a:rPr lang="ru-RU" sz="1800" b="1" dirty="0"/>
              <a:t>30 ДНЕЙ СО ДНЯ ПРИБЫТИЯ</a:t>
            </a:r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2E71DD36-3492-B641-4747-7FAC5A7EF907}"/>
              </a:ext>
            </a:extLst>
          </p:cNvPr>
          <p:cNvSpPr txBox="1">
            <a:spLocks/>
          </p:cNvSpPr>
          <p:nvPr/>
        </p:nvSpPr>
        <p:spPr>
          <a:xfrm>
            <a:off x="7838223" y="3641340"/>
            <a:ext cx="2723516" cy="1109078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en-US" sz="1800" b="1" dirty="0">
                <a:solidFill>
                  <a:srgbClr val="E0640C"/>
                </a:solidFill>
              </a:rPr>
              <a:t>C</a:t>
            </a:r>
          </a:p>
          <a:p>
            <a:pPr algn="ctr">
              <a:buSzPct val="80000"/>
            </a:pPr>
            <a:r>
              <a:rPr lang="ru-RU" sz="1800" b="1" dirty="0"/>
              <a:t>НЕ ПОЗДНЕЕ 3-Х РАБОЧИХ ДНЕЙ ПОСЛЕ ПРИБЫТИЯ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1A81EFA2-B744-BA02-3B3C-07512AEBE6FF}"/>
              </a:ext>
            </a:extLst>
          </p:cNvPr>
          <p:cNvSpPr txBox="1">
            <a:spLocks/>
          </p:cNvSpPr>
          <p:nvPr/>
        </p:nvSpPr>
        <p:spPr>
          <a:xfrm>
            <a:off x="4585308" y="3641339"/>
            <a:ext cx="2652933" cy="104810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en-US" sz="1800" b="1" dirty="0">
                <a:solidFill>
                  <a:srgbClr val="E0640C"/>
                </a:solidFill>
              </a:rPr>
              <a:t>B</a:t>
            </a:r>
            <a:endParaRPr lang="ru-RU" sz="1800" b="1" dirty="0">
              <a:solidFill>
                <a:srgbClr val="E0640C"/>
              </a:solidFill>
            </a:endParaRPr>
          </a:p>
          <a:p>
            <a:pPr algn="ctr">
              <a:buSzPct val="80000"/>
            </a:pPr>
            <a:r>
              <a:rPr lang="ru-RU" sz="1800" b="1" dirty="0">
                <a:solidFill>
                  <a:srgbClr val="102D69"/>
                </a:solidFill>
              </a:rPr>
              <a:t>В ДЕНЬ ПРИБЫТИЯ</a:t>
            </a:r>
            <a:endParaRPr lang="en-US" sz="1800" b="1" dirty="0">
              <a:solidFill>
                <a:srgbClr val="102D69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E1726FD-B344-912C-806F-269760D4D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3161" y="4453045"/>
            <a:ext cx="2203170" cy="2203170"/>
          </a:xfrm>
          <a:prstGeom prst="rect">
            <a:avLst/>
          </a:prstGeom>
        </p:spPr>
      </p:pic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0B392336-838E-F70D-B084-2DA9160CA933}"/>
              </a:ext>
            </a:extLst>
          </p:cNvPr>
          <p:cNvSpPr/>
          <p:nvPr/>
        </p:nvSpPr>
        <p:spPr>
          <a:xfrm>
            <a:off x="1143689" y="3556932"/>
            <a:ext cx="2975524" cy="1132514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139C65CC-47B1-DE4A-DADA-0A910212D1C6}"/>
              </a:ext>
            </a:extLst>
          </p:cNvPr>
          <p:cNvSpPr/>
          <p:nvPr/>
        </p:nvSpPr>
        <p:spPr>
          <a:xfrm>
            <a:off x="4424013" y="3578443"/>
            <a:ext cx="2975524" cy="1111003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819002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3B118A50-71EC-9F6A-5C80-4AAEC458CCAD}"/>
              </a:ext>
            </a:extLst>
          </p:cNvPr>
          <p:cNvSpPr/>
          <p:nvPr/>
        </p:nvSpPr>
        <p:spPr>
          <a:xfrm>
            <a:off x="7704337" y="3580368"/>
            <a:ext cx="2975524" cy="11090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0844694C-76C2-9CD9-80C2-C029BB3D89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000" dirty="0">
                <a:solidFill>
                  <a:srgbClr val="0E2D69"/>
                </a:solidFill>
                <a:latin typeface="HSE Sans" panose="02000000000000000000" pitchFamily="2" charset="0"/>
              </a:rPr>
              <a:t>Центр поддержки иностранных студентов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01AA86-34B0-3965-F068-A9716BE5E2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Вебинар «Подготовка к приезду и обзор первых дней»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1AB6ED-0EEF-A746-3F34-8D22481FDB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Quiz </a:t>
            </a:r>
            <a:endParaRPr lang="ru-RU" dirty="0"/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AF8B615-8DC3-4BD2-E44C-66C0EF2C13CB}"/>
              </a:ext>
            </a:extLst>
          </p:cNvPr>
          <p:cNvSpPr txBox="1">
            <a:spLocks/>
          </p:cNvSpPr>
          <p:nvPr/>
        </p:nvSpPr>
        <p:spPr>
          <a:xfrm>
            <a:off x="1781497" y="1946092"/>
            <a:ext cx="8629006" cy="1245668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ru-RU" sz="2400" b="1" dirty="0"/>
              <a:t>В КАКИЕ СРОКИ РЕКОМЕНДУЕТСЯ ВСТАТЬ НА </a:t>
            </a:r>
          </a:p>
          <a:p>
            <a:pPr algn="ctr">
              <a:buSzPct val="80000"/>
            </a:pPr>
            <a:r>
              <a:rPr lang="ru-RU" sz="2400" b="1" dirty="0"/>
              <a:t>МИГРАЦИОННЫЙ УЧЕТ? </a:t>
            </a: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872AD27A-8817-1626-C59D-14E801DD1705}"/>
              </a:ext>
            </a:extLst>
          </p:cNvPr>
          <p:cNvSpPr txBox="1">
            <a:spLocks/>
          </p:cNvSpPr>
          <p:nvPr/>
        </p:nvSpPr>
        <p:spPr>
          <a:xfrm>
            <a:off x="1314379" y="3641339"/>
            <a:ext cx="2634144" cy="989383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en-US" sz="1800" b="1" dirty="0">
                <a:solidFill>
                  <a:srgbClr val="E0640C"/>
                </a:solidFill>
              </a:rPr>
              <a:t>A</a:t>
            </a:r>
          </a:p>
          <a:p>
            <a:pPr algn="ctr">
              <a:buSzPct val="80000"/>
            </a:pPr>
            <a:r>
              <a:rPr lang="ru-RU" sz="1800" b="1" dirty="0"/>
              <a:t>30 ДНЕЙ СО ДНЯ ПРИБЫТИЯ</a:t>
            </a:r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2E71DD36-3492-B641-4747-7FAC5A7EF907}"/>
              </a:ext>
            </a:extLst>
          </p:cNvPr>
          <p:cNvSpPr txBox="1">
            <a:spLocks/>
          </p:cNvSpPr>
          <p:nvPr/>
        </p:nvSpPr>
        <p:spPr>
          <a:xfrm>
            <a:off x="7838223" y="3641340"/>
            <a:ext cx="2723516" cy="1109078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en-US" sz="1800" b="1" dirty="0">
                <a:solidFill>
                  <a:srgbClr val="E0640C"/>
                </a:solidFill>
              </a:rPr>
              <a:t>C</a:t>
            </a:r>
          </a:p>
          <a:p>
            <a:pPr algn="ctr">
              <a:buSzPct val="80000"/>
            </a:pPr>
            <a:r>
              <a:rPr lang="ru-RU" sz="1800" b="1" dirty="0"/>
              <a:t>НЕ ПОЗДНЕЕ 3-Х РАБОЧИХ ДНЕЙ ПОСЛЕ ПРИБЫТИЯ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1A81EFA2-B744-BA02-3B3C-07512AEBE6FF}"/>
              </a:ext>
            </a:extLst>
          </p:cNvPr>
          <p:cNvSpPr txBox="1">
            <a:spLocks/>
          </p:cNvSpPr>
          <p:nvPr/>
        </p:nvSpPr>
        <p:spPr>
          <a:xfrm>
            <a:off x="4585308" y="3641339"/>
            <a:ext cx="2652933" cy="104810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en-US" sz="1800" b="1" dirty="0">
                <a:solidFill>
                  <a:srgbClr val="E0640C"/>
                </a:solidFill>
              </a:rPr>
              <a:t>B</a:t>
            </a:r>
            <a:endParaRPr lang="ru-RU" sz="1800" b="1" dirty="0">
              <a:solidFill>
                <a:srgbClr val="E0640C"/>
              </a:solidFill>
            </a:endParaRPr>
          </a:p>
          <a:p>
            <a:pPr algn="ctr">
              <a:buSzPct val="80000"/>
            </a:pPr>
            <a:r>
              <a:rPr lang="ru-RU" sz="1800" b="1" dirty="0">
                <a:solidFill>
                  <a:srgbClr val="102D69"/>
                </a:solidFill>
              </a:rPr>
              <a:t>В ДЕНЬ ПРИБЫТИЯ</a:t>
            </a:r>
            <a:endParaRPr lang="en-US" sz="1800" b="1" dirty="0">
              <a:solidFill>
                <a:srgbClr val="102D69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E1726FD-B344-912C-806F-269760D4D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3161" y="4453045"/>
            <a:ext cx="2203170" cy="2203170"/>
          </a:xfrm>
          <a:prstGeom prst="rect">
            <a:avLst/>
          </a:prstGeom>
        </p:spPr>
      </p:pic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0B392336-838E-F70D-B084-2DA9160CA933}"/>
              </a:ext>
            </a:extLst>
          </p:cNvPr>
          <p:cNvSpPr/>
          <p:nvPr/>
        </p:nvSpPr>
        <p:spPr>
          <a:xfrm>
            <a:off x="1143689" y="3556932"/>
            <a:ext cx="2975524" cy="1132514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139C65CC-47B1-DE4A-DADA-0A910212D1C6}"/>
              </a:ext>
            </a:extLst>
          </p:cNvPr>
          <p:cNvSpPr/>
          <p:nvPr/>
        </p:nvSpPr>
        <p:spPr>
          <a:xfrm>
            <a:off x="4424013" y="3578443"/>
            <a:ext cx="2975524" cy="1111003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978262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946E24A3-01D8-1B02-EC70-5F4ED2C63749}"/>
              </a:ext>
            </a:extLst>
          </p:cNvPr>
          <p:cNvSpPr>
            <a:spLocks/>
          </p:cNvSpPr>
          <p:nvPr/>
        </p:nvSpPr>
        <p:spPr>
          <a:xfrm>
            <a:off x="3228079" y="2463937"/>
            <a:ext cx="5636883" cy="7041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AF2E3BB9-3EAF-005A-FD5C-1481F8E42D9B}"/>
              </a:ext>
            </a:extLst>
          </p:cNvPr>
          <p:cNvSpPr>
            <a:spLocks/>
          </p:cNvSpPr>
          <p:nvPr/>
        </p:nvSpPr>
        <p:spPr>
          <a:xfrm>
            <a:off x="656050" y="2490072"/>
            <a:ext cx="1763096" cy="704180"/>
          </a:xfrm>
          <a:prstGeom prst="roundRect">
            <a:avLst/>
          </a:prstGeom>
          <a:solidFill>
            <a:srgbClr val="EEF1F6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E239B216-F5ED-B348-A1BB-CE85242168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000" dirty="0">
                <a:solidFill>
                  <a:srgbClr val="0E2D69"/>
                </a:solidFill>
                <a:latin typeface="HSE Sans" panose="02000000000000000000" pitchFamily="2" charset="0"/>
              </a:rPr>
              <a:t>Центр поддержки иностранных студентов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86A2D4-D42B-854C-9F3E-6A8095E580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Вебинар «Подготовка к приезду и обзор первых дней»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8F0E61-4402-1545-ABC6-7EB156E5B9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Анонс мероприятий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5E558DF3-421A-AD4A-8AAD-D7C6C3A92B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8148" y="2704401"/>
            <a:ext cx="4696499" cy="408110"/>
          </a:xfrm>
        </p:spPr>
        <p:txBody>
          <a:bodyPr>
            <a:noAutofit/>
          </a:bodyPr>
          <a:lstStyle/>
          <a:p>
            <a:pPr>
              <a:buSzPct val="80000"/>
            </a:pPr>
            <a:r>
              <a:rPr lang="ru-RU" sz="1600" b="1" dirty="0"/>
              <a:t>Ориентационная сессия</a:t>
            </a:r>
          </a:p>
          <a:p>
            <a:pPr>
              <a:buSzPct val="80000"/>
            </a:pPr>
            <a:endParaRPr lang="ru-RU" sz="1600" b="1" dirty="0"/>
          </a:p>
          <a:p>
            <a:pPr>
              <a:buSzPct val="80000"/>
            </a:pPr>
            <a:endParaRPr lang="ru-RU" sz="1600" b="1" dirty="0"/>
          </a:p>
          <a:p>
            <a:pPr>
              <a:buSzPct val="80000"/>
            </a:pPr>
            <a:endParaRPr lang="ru-RU" sz="1600" b="1" dirty="0"/>
          </a:p>
          <a:p>
            <a:pPr>
              <a:buSzPct val="80000"/>
            </a:pPr>
            <a:endParaRPr lang="ru-RU" sz="1600" b="1" dirty="0"/>
          </a:p>
        </p:txBody>
      </p:sp>
      <p:pic>
        <p:nvPicPr>
          <p:cNvPr id="21" name="Рисунок 20" descr="Ежедневник со сплошной заливкой">
            <a:extLst>
              <a:ext uri="{FF2B5EF4-FFF2-40B4-BE49-F238E27FC236}">
                <a16:creationId xmlns:a16="http://schemas.microsoft.com/office/drawing/2014/main" id="{3548A220-C1A5-5B0F-DEAC-4811C7819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6104" y="2646989"/>
            <a:ext cx="261467" cy="261467"/>
          </a:xfrm>
          <a:prstGeom prst="rect">
            <a:avLst/>
          </a:prstGeom>
        </p:spPr>
      </p:pic>
      <p:sp>
        <p:nvSpPr>
          <p:cNvPr id="25" name="Текст 7">
            <a:extLst>
              <a:ext uri="{FF2B5EF4-FFF2-40B4-BE49-F238E27FC236}">
                <a16:creationId xmlns:a16="http://schemas.microsoft.com/office/drawing/2014/main" id="{AE79CB83-5B2E-BE5F-A555-8B868515B86F}"/>
              </a:ext>
            </a:extLst>
          </p:cNvPr>
          <p:cNvSpPr txBox="1">
            <a:spLocks/>
          </p:cNvSpPr>
          <p:nvPr/>
        </p:nvSpPr>
        <p:spPr>
          <a:xfrm>
            <a:off x="3382100" y="3692253"/>
            <a:ext cx="3805703" cy="25632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80000"/>
            </a:pPr>
            <a:endParaRPr lang="ru-RU" sz="1600" b="1" dirty="0"/>
          </a:p>
          <a:p>
            <a:pPr>
              <a:buSzPct val="80000"/>
            </a:pPr>
            <a:endParaRPr lang="ru-RU" sz="1600" b="1" dirty="0"/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9D722CF0-3D33-B5D3-E3D1-817CDFA6636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6489" y="1296143"/>
            <a:ext cx="8177138" cy="660510"/>
          </a:xfrm>
        </p:spPr>
        <p:txBody>
          <a:bodyPr/>
          <a:lstStyle/>
          <a:p>
            <a:r>
              <a:rPr lang="ru-RU" sz="3600" b="1" dirty="0"/>
              <a:t>БЛИЖАЙШИЕ МЕРОПРИЯТИЯ 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718C7B93-DA50-8A1E-CA88-0571C9E6EF1E}"/>
              </a:ext>
            </a:extLst>
          </p:cNvPr>
          <p:cNvSpPr>
            <a:spLocks/>
          </p:cNvSpPr>
          <p:nvPr/>
        </p:nvSpPr>
        <p:spPr>
          <a:xfrm>
            <a:off x="659776" y="3425639"/>
            <a:ext cx="1763096" cy="704180"/>
          </a:xfrm>
          <a:prstGeom prst="roundRect">
            <a:avLst/>
          </a:prstGeom>
          <a:solidFill>
            <a:srgbClr val="EEF1F6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0D995F45-068F-E5DC-1DFE-8A6B515C247F}"/>
              </a:ext>
            </a:extLst>
          </p:cNvPr>
          <p:cNvSpPr>
            <a:spLocks/>
          </p:cNvSpPr>
          <p:nvPr/>
        </p:nvSpPr>
        <p:spPr>
          <a:xfrm>
            <a:off x="656050" y="4445342"/>
            <a:ext cx="1763096" cy="704180"/>
          </a:xfrm>
          <a:prstGeom prst="roundRect">
            <a:avLst/>
          </a:prstGeom>
          <a:solidFill>
            <a:srgbClr val="EEF1F6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75EF4E3-9983-7E8E-F5CD-B1D19F4C7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6502" y="4393714"/>
            <a:ext cx="1905000" cy="2095500"/>
          </a:xfrm>
          <a:prstGeom prst="rect">
            <a:avLst/>
          </a:prstGeom>
        </p:spPr>
      </p:pic>
      <p:pic>
        <p:nvPicPr>
          <p:cNvPr id="40" name="Рисунок 39" descr="Ежедневник со сплошной заливкой">
            <a:extLst>
              <a:ext uri="{FF2B5EF4-FFF2-40B4-BE49-F238E27FC236}">
                <a16:creationId xmlns:a16="http://schemas.microsoft.com/office/drawing/2014/main" id="{B554DADB-CBCA-82B5-2560-A802FA8C5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6104" y="3647847"/>
            <a:ext cx="261467" cy="261467"/>
          </a:xfrm>
          <a:prstGeom prst="rect">
            <a:avLst/>
          </a:prstGeom>
        </p:spPr>
      </p:pic>
      <p:pic>
        <p:nvPicPr>
          <p:cNvPr id="42" name="Рисунок 41" descr="Ежедневник со сплошной заливкой">
            <a:extLst>
              <a:ext uri="{FF2B5EF4-FFF2-40B4-BE49-F238E27FC236}">
                <a16:creationId xmlns:a16="http://schemas.microsoft.com/office/drawing/2014/main" id="{0D82A8CA-C871-6B16-D0EA-ABBC637B0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6104" y="4666698"/>
            <a:ext cx="261467" cy="261467"/>
          </a:xfrm>
          <a:prstGeom prst="rect">
            <a:avLst/>
          </a:prstGeom>
        </p:spPr>
      </p:pic>
      <p:sp>
        <p:nvSpPr>
          <p:cNvPr id="30" name="Текст 7">
            <a:extLst>
              <a:ext uri="{FF2B5EF4-FFF2-40B4-BE49-F238E27FC236}">
                <a16:creationId xmlns:a16="http://schemas.microsoft.com/office/drawing/2014/main" id="{C429EF2F-1A22-1583-0B4B-DD6B50089204}"/>
              </a:ext>
            </a:extLst>
          </p:cNvPr>
          <p:cNvSpPr txBox="1">
            <a:spLocks/>
          </p:cNvSpPr>
          <p:nvPr/>
        </p:nvSpPr>
        <p:spPr>
          <a:xfrm>
            <a:off x="1119058" y="2569979"/>
            <a:ext cx="1332471" cy="54013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ru-RU" sz="1600" b="1" dirty="0"/>
              <a:t>22 и 24 </a:t>
            </a:r>
            <a:br>
              <a:rPr lang="ru-RU" sz="1600" b="1" dirty="0"/>
            </a:br>
            <a:r>
              <a:rPr lang="ru-RU" sz="1600" b="1" dirty="0"/>
              <a:t>августа</a:t>
            </a:r>
          </a:p>
          <a:p>
            <a:pPr algn="ctr">
              <a:buSzPct val="80000"/>
            </a:pPr>
            <a:endParaRPr lang="ru-RU" sz="1600" b="1" dirty="0"/>
          </a:p>
          <a:p>
            <a:pPr algn="ctr">
              <a:buSzPct val="80000"/>
            </a:pPr>
            <a:endParaRPr lang="ru-RU" sz="1600" b="1" dirty="0"/>
          </a:p>
          <a:p>
            <a:pPr algn="ctr">
              <a:buSzPct val="80000"/>
            </a:pPr>
            <a:endParaRPr lang="ru-RU" sz="1600" b="1" dirty="0"/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94F5ADC5-E6E4-C15A-72A3-3990E6C7426A}"/>
              </a:ext>
            </a:extLst>
          </p:cNvPr>
          <p:cNvSpPr>
            <a:spLocks/>
          </p:cNvSpPr>
          <p:nvPr/>
        </p:nvSpPr>
        <p:spPr>
          <a:xfrm>
            <a:off x="3226739" y="3465696"/>
            <a:ext cx="5636883" cy="704180"/>
          </a:xfrm>
          <a:prstGeom prst="roundRect">
            <a:avLst/>
          </a:prstGeom>
          <a:solidFill>
            <a:srgbClr val="EEF1F6"/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Текст 7">
            <a:extLst>
              <a:ext uri="{FF2B5EF4-FFF2-40B4-BE49-F238E27FC236}">
                <a16:creationId xmlns:a16="http://schemas.microsoft.com/office/drawing/2014/main" id="{0E288CCA-3A01-71CF-F453-4DB6DF9165BD}"/>
              </a:ext>
            </a:extLst>
          </p:cNvPr>
          <p:cNvSpPr txBox="1">
            <a:spLocks/>
          </p:cNvSpPr>
          <p:nvPr/>
        </p:nvSpPr>
        <p:spPr>
          <a:xfrm>
            <a:off x="1116816" y="3545064"/>
            <a:ext cx="1332471" cy="54013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ru-RU" sz="1600" b="1" dirty="0"/>
              <a:t>22 и 24</a:t>
            </a:r>
            <a:br>
              <a:rPr lang="ru-RU" sz="1600" b="1" dirty="0"/>
            </a:br>
            <a:r>
              <a:rPr lang="ru-RU" sz="1600" b="1" dirty="0"/>
              <a:t>августа</a:t>
            </a:r>
          </a:p>
          <a:p>
            <a:pPr algn="ctr">
              <a:buSzPct val="80000"/>
            </a:pPr>
            <a:endParaRPr lang="ru-RU" sz="1600" b="1" dirty="0"/>
          </a:p>
          <a:p>
            <a:pPr algn="ctr">
              <a:buSzPct val="80000"/>
            </a:pPr>
            <a:endParaRPr lang="ru-RU" sz="1600" b="1" dirty="0"/>
          </a:p>
          <a:p>
            <a:pPr algn="ctr">
              <a:buSzPct val="80000"/>
            </a:pPr>
            <a:endParaRPr lang="ru-RU" sz="1600" b="1" dirty="0"/>
          </a:p>
        </p:txBody>
      </p:sp>
      <p:sp>
        <p:nvSpPr>
          <p:cNvPr id="48" name="Текст 7">
            <a:extLst>
              <a:ext uri="{FF2B5EF4-FFF2-40B4-BE49-F238E27FC236}">
                <a16:creationId xmlns:a16="http://schemas.microsoft.com/office/drawing/2014/main" id="{20C57D19-6A59-8F4B-70A4-F9AD1ADFD22E}"/>
              </a:ext>
            </a:extLst>
          </p:cNvPr>
          <p:cNvSpPr txBox="1">
            <a:spLocks/>
          </p:cNvSpPr>
          <p:nvPr/>
        </p:nvSpPr>
        <p:spPr>
          <a:xfrm>
            <a:off x="1119057" y="4520149"/>
            <a:ext cx="1332471" cy="54013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ru-RU" sz="1600" b="1" dirty="0"/>
              <a:t>22 и 24</a:t>
            </a:r>
            <a:br>
              <a:rPr lang="ru-RU" sz="1600" b="1" dirty="0"/>
            </a:br>
            <a:r>
              <a:rPr lang="ru-RU" sz="1600" b="1" dirty="0"/>
              <a:t>августа</a:t>
            </a:r>
          </a:p>
          <a:p>
            <a:pPr algn="ctr">
              <a:buSzPct val="80000"/>
            </a:pPr>
            <a:endParaRPr lang="ru-RU" sz="1600" b="1" dirty="0"/>
          </a:p>
          <a:p>
            <a:pPr algn="ctr">
              <a:buSzPct val="80000"/>
            </a:pPr>
            <a:endParaRPr lang="ru-RU" sz="1600" b="1" dirty="0"/>
          </a:p>
          <a:p>
            <a:pPr algn="ctr">
              <a:buSzPct val="80000"/>
            </a:pPr>
            <a:endParaRPr lang="ru-RU" sz="1600" b="1" dirty="0"/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C3F0E97D-8D9F-00E3-8305-E691E5686349}"/>
              </a:ext>
            </a:extLst>
          </p:cNvPr>
          <p:cNvSpPr>
            <a:spLocks/>
          </p:cNvSpPr>
          <p:nvPr/>
        </p:nvSpPr>
        <p:spPr>
          <a:xfrm>
            <a:off x="3228079" y="4415089"/>
            <a:ext cx="5636883" cy="704180"/>
          </a:xfrm>
          <a:prstGeom prst="roundRect">
            <a:avLst/>
          </a:prstGeom>
          <a:solidFill>
            <a:srgbClr val="EEF1F6"/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Текст 7">
            <a:extLst>
              <a:ext uri="{FF2B5EF4-FFF2-40B4-BE49-F238E27FC236}">
                <a16:creationId xmlns:a16="http://schemas.microsoft.com/office/drawing/2014/main" id="{8259FB33-9E24-3294-AFB0-AEE41ADF6437}"/>
              </a:ext>
            </a:extLst>
          </p:cNvPr>
          <p:cNvSpPr txBox="1">
            <a:spLocks/>
          </p:cNvSpPr>
          <p:nvPr/>
        </p:nvSpPr>
        <p:spPr>
          <a:xfrm>
            <a:off x="3378153" y="3648198"/>
            <a:ext cx="5334063" cy="40811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80000"/>
            </a:pPr>
            <a:r>
              <a:rPr lang="ru-RU" sz="1600" b="1" dirty="0"/>
              <a:t>Семинар «Культурный шок: что это и как преодолеть»</a:t>
            </a:r>
          </a:p>
          <a:p>
            <a:pPr>
              <a:buSzPct val="80000"/>
            </a:pPr>
            <a:endParaRPr lang="ru-RU" sz="1600" b="1" dirty="0"/>
          </a:p>
          <a:p>
            <a:pPr>
              <a:buSzPct val="80000"/>
            </a:pPr>
            <a:endParaRPr lang="ru-RU" sz="1600" b="1" dirty="0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ADC1883E-0E5F-CA51-4843-417AF829CB2A}"/>
              </a:ext>
            </a:extLst>
          </p:cNvPr>
          <p:cNvSpPr>
            <a:spLocks/>
          </p:cNvSpPr>
          <p:nvPr/>
        </p:nvSpPr>
        <p:spPr>
          <a:xfrm>
            <a:off x="635639" y="5441464"/>
            <a:ext cx="1763096" cy="704180"/>
          </a:xfrm>
          <a:prstGeom prst="roundRect">
            <a:avLst/>
          </a:prstGeom>
          <a:solidFill>
            <a:srgbClr val="EEF1F6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B3739182-759A-752F-BD66-82F154B5E76C}"/>
              </a:ext>
            </a:extLst>
          </p:cNvPr>
          <p:cNvSpPr>
            <a:spLocks/>
          </p:cNvSpPr>
          <p:nvPr/>
        </p:nvSpPr>
        <p:spPr>
          <a:xfrm>
            <a:off x="3228079" y="5406370"/>
            <a:ext cx="5636883" cy="704180"/>
          </a:xfrm>
          <a:prstGeom prst="roundRect">
            <a:avLst/>
          </a:prstGeom>
          <a:solidFill>
            <a:srgbClr val="EEF1F6"/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Текст 7">
            <a:extLst>
              <a:ext uri="{FF2B5EF4-FFF2-40B4-BE49-F238E27FC236}">
                <a16:creationId xmlns:a16="http://schemas.microsoft.com/office/drawing/2014/main" id="{F893C2FB-267C-BEA2-04FF-BFD693DF4634}"/>
              </a:ext>
            </a:extLst>
          </p:cNvPr>
          <p:cNvSpPr txBox="1">
            <a:spLocks/>
          </p:cNvSpPr>
          <p:nvPr/>
        </p:nvSpPr>
        <p:spPr>
          <a:xfrm>
            <a:off x="3378148" y="5589499"/>
            <a:ext cx="5334063" cy="40811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80000"/>
            </a:pPr>
            <a:r>
              <a:rPr lang="ru-RU" sz="1600" b="1" dirty="0"/>
              <a:t>Организационное собрание учебного офиса</a:t>
            </a:r>
          </a:p>
          <a:p>
            <a:pPr>
              <a:buSzPct val="80000"/>
            </a:pPr>
            <a:endParaRPr lang="ru-RU" sz="1600" b="1" dirty="0"/>
          </a:p>
          <a:p>
            <a:pPr>
              <a:buSzPct val="80000"/>
            </a:pPr>
            <a:endParaRPr lang="ru-RU" sz="1600" b="1" dirty="0"/>
          </a:p>
        </p:txBody>
      </p:sp>
      <p:pic>
        <p:nvPicPr>
          <p:cNvPr id="29" name="Рисунок 28" descr="Ежедневник со сплошной заливкой">
            <a:extLst>
              <a:ext uri="{FF2B5EF4-FFF2-40B4-BE49-F238E27FC236}">
                <a16:creationId xmlns:a16="http://schemas.microsoft.com/office/drawing/2014/main" id="{8331F709-85F9-5792-345C-8C5AE3B86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8215" y="5603862"/>
            <a:ext cx="261467" cy="261467"/>
          </a:xfrm>
          <a:prstGeom prst="rect">
            <a:avLst/>
          </a:prstGeom>
        </p:spPr>
      </p:pic>
      <p:sp>
        <p:nvSpPr>
          <p:cNvPr id="35" name="Текст 7">
            <a:extLst>
              <a:ext uri="{FF2B5EF4-FFF2-40B4-BE49-F238E27FC236}">
                <a16:creationId xmlns:a16="http://schemas.microsoft.com/office/drawing/2014/main" id="{25CC5AA8-8AEE-9C89-4498-B12DB87C4FD6}"/>
              </a:ext>
            </a:extLst>
          </p:cNvPr>
          <p:cNvSpPr txBox="1">
            <a:spLocks/>
          </p:cNvSpPr>
          <p:nvPr/>
        </p:nvSpPr>
        <p:spPr>
          <a:xfrm>
            <a:off x="1090401" y="5570413"/>
            <a:ext cx="1332471" cy="54013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ru-RU" sz="1600" b="1" dirty="0"/>
              <a:t>КОНЕЦ АВГУСТА</a:t>
            </a:r>
          </a:p>
          <a:p>
            <a:pPr algn="ctr">
              <a:buSzPct val="80000"/>
            </a:pPr>
            <a:endParaRPr lang="ru-RU" sz="1600" b="1" dirty="0"/>
          </a:p>
          <a:p>
            <a:pPr algn="ctr">
              <a:buSzPct val="80000"/>
            </a:pPr>
            <a:endParaRPr lang="ru-RU" sz="1600" b="1" dirty="0"/>
          </a:p>
          <a:p>
            <a:pPr algn="ctr">
              <a:buSzPct val="80000"/>
            </a:pPr>
            <a:endParaRPr lang="ru-RU" sz="1600" b="1" dirty="0"/>
          </a:p>
        </p:txBody>
      </p:sp>
      <p:sp>
        <p:nvSpPr>
          <p:cNvPr id="46" name="Текст 7">
            <a:extLst>
              <a:ext uri="{FF2B5EF4-FFF2-40B4-BE49-F238E27FC236}">
                <a16:creationId xmlns:a16="http://schemas.microsoft.com/office/drawing/2014/main" id="{A78C99BE-A854-549C-7C79-59A11B028B76}"/>
              </a:ext>
            </a:extLst>
          </p:cNvPr>
          <p:cNvSpPr txBox="1">
            <a:spLocks/>
          </p:cNvSpPr>
          <p:nvPr/>
        </p:nvSpPr>
        <p:spPr>
          <a:xfrm>
            <a:off x="3378150" y="4593376"/>
            <a:ext cx="4696499" cy="40811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80000"/>
            </a:pPr>
            <a:r>
              <a:rPr lang="ru-RU" sz="1600" b="1" dirty="0"/>
              <a:t>Экскурсия по кампусу на Покровке</a:t>
            </a:r>
          </a:p>
          <a:p>
            <a:pPr>
              <a:buSzPct val="80000"/>
            </a:pPr>
            <a:endParaRPr lang="ru-RU" sz="1600" b="1" dirty="0"/>
          </a:p>
          <a:p>
            <a:pPr>
              <a:buSzPct val="80000"/>
            </a:pPr>
            <a:endParaRPr lang="ru-RU" sz="1600" b="1" dirty="0"/>
          </a:p>
          <a:p>
            <a:pPr>
              <a:buSzPct val="80000"/>
            </a:pPr>
            <a:endParaRPr lang="ru-RU" sz="1600" b="1" dirty="0"/>
          </a:p>
          <a:p>
            <a:pPr>
              <a:buSzPct val="80000"/>
            </a:pP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886240298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844694C-76C2-9CD9-80C2-C029BB3D89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000" dirty="0">
                <a:solidFill>
                  <a:srgbClr val="0E2D69"/>
                </a:solidFill>
                <a:latin typeface="HSE Sans" panose="02000000000000000000" pitchFamily="2" charset="0"/>
              </a:rPr>
              <a:t>Центр поддержки иностранных студентов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01AA86-34B0-3965-F068-A9716BE5E2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Вебинар «Подготовка к приезду и обзор первых дней»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1AB6ED-0EEF-A746-3F34-8D22481FDB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Прибытие и обзор первых дней</a:t>
            </a:r>
          </a:p>
          <a:p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6F68873-237B-939D-EFB6-AF0EF74E2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7" y="1447790"/>
            <a:ext cx="2964127" cy="777025"/>
          </a:xfrm>
        </p:spPr>
        <p:txBody>
          <a:bodyPr>
            <a:normAutofit/>
          </a:bodyPr>
          <a:lstStyle/>
          <a:p>
            <a:r>
              <a:rPr lang="ru-RU" sz="2700" b="1" dirty="0"/>
              <a:t>НАША КОМАНДА</a:t>
            </a:r>
          </a:p>
        </p:txBody>
      </p:sp>
      <p:pic>
        <p:nvPicPr>
          <p:cNvPr id="13" name="Рисунок 12">
            <a:hlinkClick r:id="rId2"/>
            <a:extLst>
              <a:ext uri="{FF2B5EF4-FFF2-40B4-BE49-F238E27FC236}">
                <a16:creationId xmlns:a16="http://schemas.microsoft.com/office/drawing/2014/main" id="{8CB39181-331D-4983-1128-041A18998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9002" y="5939686"/>
            <a:ext cx="680017" cy="680017"/>
          </a:xfrm>
          <a:prstGeom prst="rect">
            <a:avLst/>
          </a:prstGeom>
        </p:spPr>
      </p:pic>
      <p:pic>
        <p:nvPicPr>
          <p:cNvPr id="15" name="Рисунок 14">
            <a:hlinkClick r:id="rId4"/>
            <a:extLst>
              <a:ext uri="{FF2B5EF4-FFF2-40B4-BE49-F238E27FC236}">
                <a16:creationId xmlns:a16="http://schemas.microsoft.com/office/drawing/2014/main" id="{8C861307-95D5-BCDE-6385-94F574747B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2325" y="5939687"/>
            <a:ext cx="680017" cy="680017"/>
          </a:xfrm>
          <a:prstGeom prst="rect">
            <a:avLst/>
          </a:prstGeom>
        </p:spPr>
      </p:pic>
      <p:pic>
        <p:nvPicPr>
          <p:cNvPr id="17" name="Рисунок 16">
            <a:hlinkClick r:id="rId6"/>
            <a:extLst>
              <a:ext uri="{FF2B5EF4-FFF2-40B4-BE49-F238E27FC236}">
                <a16:creationId xmlns:a16="http://schemas.microsoft.com/office/drawing/2014/main" id="{9D3CC9E0-C632-4062-25F8-9E1EDC3F21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5648" y="5939687"/>
            <a:ext cx="680593" cy="68001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человек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4FCEE578-66F0-3CF7-2127-352830B7A0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166" r="23223" b="4460"/>
          <a:stretch/>
        </p:blipFill>
        <p:spPr>
          <a:xfrm>
            <a:off x="585897" y="2347527"/>
            <a:ext cx="2269542" cy="2171782"/>
          </a:xfrm>
          <a:prstGeom prst="ellipse">
            <a:avLst/>
          </a:prstGeom>
        </p:spPr>
      </p:pic>
      <p:pic>
        <p:nvPicPr>
          <p:cNvPr id="26" name="Рисунок 25" descr="Изображение выглядит как человек, стена, внутренни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362EE35A-CD4D-CFFB-C9F3-4E84E85F715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90" t="2360" r="4651" b="19105"/>
          <a:stretch/>
        </p:blipFill>
        <p:spPr>
          <a:xfrm>
            <a:off x="5613847" y="2343109"/>
            <a:ext cx="2269566" cy="2171782"/>
          </a:xfrm>
          <a:prstGeom prst="ellipse">
            <a:avLst/>
          </a:prstGeom>
        </p:spPr>
      </p:pic>
      <p:pic>
        <p:nvPicPr>
          <p:cNvPr id="32" name="Рисунок 31" descr="Изображение выглядит как человек, внутренний, стена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4FE674A2-EA44-07EA-763F-930D8AF09F5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518" t="11421" r="1470" b="609"/>
          <a:stretch/>
        </p:blipFill>
        <p:spPr>
          <a:xfrm>
            <a:off x="3098909" y="2347526"/>
            <a:ext cx="2271468" cy="2171781"/>
          </a:xfrm>
          <a:prstGeom prst="ellipse">
            <a:avLst/>
          </a:prstGeom>
        </p:spPr>
      </p:pic>
      <p:sp>
        <p:nvSpPr>
          <p:cNvPr id="33" name="Текст 5">
            <a:extLst>
              <a:ext uri="{FF2B5EF4-FFF2-40B4-BE49-F238E27FC236}">
                <a16:creationId xmlns:a16="http://schemas.microsoft.com/office/drawing/2014/main" id="{B297C2C4-7749-40D4-F2E5-11D7482C61F5}"/>
              </a:ext>
            </a:extLst>
          </p:cNvPr>
          <p:cNvSpPr txBox="1">
            <a:spLocks/>
          </p:cNvSpPr>
          <p:nvPr/>
        </p:nvSpPr>
        <p:spPr>
          <a:xfrm>
            <a:off x="714097" y="4642021"/>
            <a:ext cx="2013141" cy="77702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ru-RU" sz="2000" b="1" dirty="0"/>
              <a:t>Сочнов Виталий </a:t>
            </a:r>
            <a:r>
              <a:rPr lang="ru-RU" sz="2000" dirty="0"/>
              <a:t>Директор Центра </a:t>
            </a:r>
          </a:p>
        </p:txBody>
      </p:sp>
      <p:sp>
        <p:nvSpPr>
          <p:cNvPr id="34" name="Текст 5">
            <a:extLst>
              <a:ext uri="{FF2B5EF4-FFF2-40B4-BE49-F238E27FC236}">
                <a16:creationId xmlns:a16="http://schemas.microsoft.com/office/drawing/2014/main" id="{0F52B629-651C-F770-0C23-4BCEBA503672}"/>
              </a:ext>
            </a:extLst>
          </p:cNvPr>
          <p:cNvSpPr txBox="1">
            <a:spLocks/>
          </p:cNvSpPr>
          <p:nvPr/>
        </p:nvSpPr>
        <p:spPr>
          <a:xfrm>
            <a:off x="3125438" y="4642021"/>
            <a:ext cx="2244939" cy="77702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ru-RU" sz="2000" b="1" dirty="0"/>
              <a:t>Назаршоева Сакина </a:t>
            </a:r>
            <a:r>
              <a:rPr lang="ru-RU" sz="2000" dirty="0"/>
              <a:t>Менеджер </a:t>
            </a:r>
          </a:p>
        </p:txBody>
      </p:sp>
      <p:sp>
        <p:nvSpPr>
          <p:cNvPr id="35" name="Текст 5">
            <a:extLst>
              <a:ext uri="{FF2B5EF4-FFF2-40B4-BE49-F238E27FC236}">
                <a16:creationId xmlns:a16="http://schemas.microsoft.com/office/drawing/2014/main" id="{8A2CB26E-65EA-F512-41CF-F83B17536359}"/>
              </a:ext>
            </a:extLst>
          </p:cNvPr>
          <p:cNvSpPr txBox="1">
            <a:spLocks/>
          </p:cNvSpPr>
          <p:nvPr/>
        </p:nvSpPr>
        <p:spPr>
          <a:xfrm>
            <a:off x="5815054" y="4655347"/>
            <a:ext cx="2013141" cy="77702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ru-RU" sz="2000" b="1" dirty="0"/>
              <a:t>Мамонова Мария </a:t>
            </a:r>
            <a:r>
              <a:rPr lang="ru-RU" sz="2000" dirty="0"/>
              <a:t>Менеджер </a:t>
            </a:r>
          </a:p>
        </p:txBody>
      </p:sp>
      <p:sp>
        <p:nvSpPr>
          <p:cNvPr id="36" name="Текст 5">
            <a:extLst>
              <a:ext uri="{FF2B5EF4-FFF2-40B4-BE49-F238E27FC236}">
                <a16:creationId xmlns:a16="http://schemas.microsoft.com/office/drawing/2014/main" id="{39F887FD-97C2-E9F3-5BE5-3FAD6E093D66}"/>
              </a:ext>
            </a:extLst>
          </p:cNvPr>
          <p:cNvSpPr txBox="1">
            <a:spLocks/>
          </p:cNvSpPr>
          <p:nvPr/>
        </p:nvSpPr>
        <p:spPr>
          <a:xfrm>
            <a:off x="8340236" y="2319960"/>
            <a:ext cx="3607713" cy="3384554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ru-RU" sz="2000" b="1" dirty="0"/>
              <a:t>Номер экстренной связи: </a:t>
            </a:r>
          </a:p>
          <a:p>
            <a:pPr algn="ctr">
              <a:buSzPct val="80000"/>
            </a:pPr>
            <a:r>
              <a:rPr lang="ru-RU" sz="1800" b="1" dirty="0">
                <a:solidFill>
                  <a:srgbClr val="E0640C"/>
                </a:solidFill>
              </a:rPr>
              <a:t>+7 (985) 040-13-55 </a:t>
            </a:r>
            <a:endParaRPr lang="en-US" sz="2000" b="1" dirty="0">
              <a:solidFill>
                <a:srgbClr val="102D69"/>
              </a:solidFill>
            </a:endParaRPr>
          </a:p>
          <a:p>
            <a:pPr algn="ctr">
              <a:buSzPct val="80000"/>
            </a:pPr>
            <a:r>
              <a:rPr lang="ru-RU" sz="2000" b="1" dirty="0">
                <a:solidFill>
                  <a:srgbClr val="102D69"/>
                </a:solidFill>
              </a:rPr>
              <a:t>Эл. почта:</a:t>
            </a:r>
          </a:p>
          <a:p>
            <a:pPr algn="ctr">
              <a:buSzPct val="80000"/>
            </a:pPr>
            <a:r>
              <a:rPr lang="en-US" sz="1800" b="1" dirty="0">
                <a:solidFill>
                  <a:srgbClr val="E0640C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istudents.support@hse.ru</a:t>
            </a:r>
            <a:endParaRPr lang="ru-RU" sz="1800" b="1" dirty="0">
              <a:solidFill>
                <a:srgbClr val="E0640C"/>
              </a:solidFill>
            </a:endParaRPr>
          </a:p>
          <a:p>
            <a:pPr algn="ctr">
              <a:buSzPct val="80000"/>
            </a:pPr>
            <a:r>
              <a:rPr lang="ru-RU" sz="2000" b="1" dirty="0"/>
              <a:t>Адрес:</a:t>
            </a:r>
          </a:p>
          <a:p>
            <a:pPr algn="ctr">
              <a:buSzPct val="80000"/>
            </a:pPr>
            <a:r>
              <a:rPr lang="ru-RU" sz="1800" b="1" dirty="0">
                <a:solidFill>
                  <a:srgbClr val="E0640C"/>
                </a:solidFill>
              </a:rPr>
              <a:t>Москва, Покровский бульвар 11, </a:t>
            </a:r>
            <a:r>
              <a:rPr lang="ru-RU" sz="1800" b="1" dirty="0" err="1">
                <a:solidFill>
                  <a:srgbClr val="E0640C"/>
                </a:solidFill>
              </a:rPr>
              <a:t>каб</a:t>
            </a:r>
            <a:r>
              <a:rPr lang="ru-RU" sz="1800" b="1" dirty="0">
                <a:solidFill>
                  <a:srgbClr val="E0640C"/>
                </a:solidFill>
              </a:rPr>
              <a:t>. D626</a:t>
            </a:r>
          </a:p>
          <a:p>
            <a:pPr algn="ctr">
              <a:buSzPct val="80000"/>
            </a:pPr>
            <a:r>
              <a:rPr lang="en-US" sz="2000" b="1" dirty="0">
                <a:solidFill>
                  <a:srgbClr val="E0640C"/>
                </a:solidFill>
              </a:rPr>
              <a:t> </a:t>
            </a:r>
            <a:endParaRPr lang="ru-RU" sz="2000" b="1" dirty="0">
              <a:solidFill>
                <a:srgbClr val="E0640C"/>
              </a:solidFill>
            </a:endParaRPr>
          </a:p>
        </p:txBody>
      </p:sp>
      <p:sp>
        <p:nvSpPr>
          <p:cNvPr id="37" name="Текст 5">
            <a:extLst>
              <a:ext uri="{FF2B5EF4-FFF2-40B4-BE49-F238E27FC236}">
                <a16:creationId xmlns:a16="http://schemas.microsoft.com/office/drawing/2014/main" id="{4F401EDB-1C84-2ED3-6862-CDC9DDF2120B}"/>
              </a:ext>
            </a:extLst>
          </p:cNvPr>
          <p:cNvSpPr txBox="1">
            <a:spLocks/>
          </p:cNvSpPr>
          <p:nvPr/>
        </p:nvSpPr>
        <p:spPr>
          <a:xfrm>
            <a:off x="5427396" y="6131687"/>
            <a:ext cx="3735091" cy="41950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80000"/>
            </a:pPr>
            <a:r>
              <a:rPr lang="ru-RU" sz="2000" b="1" dirty="0"/>
              <a:t>Подписывайся на нас в соцсетях</a:t>
            </a:r>
            <a:endParaRPr lang="ru-RU" sz="2000" b="1" dirty="0">
              <a:solidFill>
                <a:srgbClr val="E0640C"/>
              </a:solidFill>
            </a:endParaRPr>
          </a:p>
        </p:txBody>
      </p:sp>
      <p:sp>
        <p:nvSpPr>
          <p:cNvPr id="38" name="Заголовок 4">
            <a:extLst>
              <a:ext uri="{FF2B5EF4-FFF2-40B4-BE49-F238E27FC236}">
                <a16:creationId xmlns:a16="http://schemas.microsoft.com/office/drawing/2014/main" id="{EEF44671-D262-956A-EE38-07EE8712E903}"/>
              </a:ext>
            </a:extLst>
          </p:cNvPr>
          <p:cNvSpPr txBox="1">
            <a:spLocks/>
          </p:cNvSpPr>
          <p:nvPr/>
        </p:nvSpPr>
        <p:spPr>
          <a:xfrm>
            <a:off x="9217464" y="1538443"/>
            <a:ext cx="2003110" cy="77702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700" b="1" dirty="0"/>
              <a:t>КОНТАКТЫ</a:t>
            </a:r>
          </a:p>
        </p:txBody>
      </p:sp>
      <p:sp>
        <p:nvSpPr>
          <p:cNvPr id="39" name="Текст 5">
            <a:extLst>
              <a:ext uri="{FF2B5EF4-FFF2-40B4-BE49-F238E27FC236}">
                <a16:creationId xmlns:a16="http://schemas.microsoft.com/office/drawing/2014/main" id="{2F884632-2F62-E3FB-D23A-41C269828F3E}"/>
              </a:ext>
            </a:extLst>
          </p:cNvPr>
          <p:cNvSpPr txBox="1">
            <a:spLocks/>
          </p:cNvSpPr>
          <p:nvPr/>
        </p:nvSpPr>
        <p:spPr>
          <a:xfrm>
            <a:off x="8584287" y="4688958"/>
            <a:ext cx="3607713" cy="101555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059476701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7686AF3F-C863-864E-AFDC-D574F8060B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000" dirty="0">
                <a:solidFill>
                  <a:srgbClr val="0E2D69"/>
                </a:solidFill>
                <a:latin typeface="HSE Sans" panose="02000000000000000000" pitchFamily="2" charset="0"/>
              </a:rPr>
              <a:t>Центр поддержки иностранных студентов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A1EC68-7619-8F49-AEC3-176ECF1F6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Вебинар «Подготовка к приезду и обзор первых дней»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223B065-0902-0141-A245-63D5DCF436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Прибытие и обзор первых дней</a:t>
            </a:r>
          </a:p>
          <a:p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872CBB7-AE1B-9D40-A298-6BDF023AF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235" y="1447791"/>
            <a:ext cx="4322530" cy="498456"/>
          </a:xfrm>
        </p:spPr>
        <p:txBody>
          <a:bodyPr/>
          <a:lstStyle/>
          <a:p>
            <a:r>
              <a:rPr lang="ru-RU" b="1" dirty="0"/>
              <a:t>ОБРАТНАЯ СВЯЗЬ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7F297E4-9695-684A-A8A3-54FEC94600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09721" y="2345822"/>
            <a:ext cx="9900342" cy="836534"/>
          </a:xfrm>
        </p:spPr>
        <p:txBody>
          <a:bodyPr>
            <a:normAutofit fontScale="92500"/>
          </a:bodyPr>
          <a:lstStyle/>
          <a:p>
            <a:pPr algn="ctr"/>
            <a:r>
              <a:rPr lang="ru-RU" sz="2200" dirty="0"/>
              <a:t>Нам важно твоё мнение! Пожалуйста, пройди короткий опрос по ссылке:</a:t>
            </a:r>
            <a:br>
              <a:rPr lang="ru-RU" sz="2200" dirty="0"/>
            </a:br>
            <a:r>
              <a:rPr lang="en-US" sz="2200" dirty="0">
                <a:hlinkClick r:id="rId2"/>
              </a:rPr>
              <a:t>https://docs.google.com/forms/d/15AqGunFnqCZjq88ZrxOcXfU_LVbTliDdxWo3UbVfZGY/edit</a:t>
            </a:r>
            <a:r>
              <a:rPr lang="ru-RU" sz="2200" dirty="0"/>
              <a:t> </a:t>
            </a:r>
            <a:r>
              <a:rPr lang="en-US" sz="2200" dirty="0"/>
              <a:t> </a:t>
            </a:r>
            <a:r>
              <a:rPr lang="ru-RU" sz="2200" dirty="0"/>
              <a:t> </a:t>
            </a:r>
            <a:endParaRPr lang="ru-RU" sz="160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FABAEA1-41A5-BA99-DCDC-7172E48789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17" r="19670" b="1676"/>
          <a:stretch/>
        </p:blipFill>
        <p:spPr>
          <a:xfrm>
            <a:off x="4261265" y="3264540"/>
            <a:ext cx="3451355" cy="3151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6212359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7686AF3F-C863-864E-AFDC-D574F8060B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000" dirty="0">
                <a:solidFill>
                  <a:srgbClr val="0E2D69"/>
                </a:solidFill>
                <a:latin typeface="HSE Sans" panose="02000000000000000000" pitchFamily="2" charset="0"/>
              </a:rPr>
              <a:t>Центр поддержки иностранных студентов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A1EC68-7619-8F49-AEC3-176ECF1F6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Вебинар «Подготовка к приезду и обзор первых дней»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223B065-0902-0141-A245-63D5DCF436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Прибытие и обзор первых дней</a:t>
            </a:r>
          </a:p>
          <a:p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872CBB7-AE1B-9D40-A298-6BDF023AF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235" y="1447791"/>
            <a:ext cx="4322530" cy="498456"/>
          </a:xfrm>
        </p:spPr>
        <p:txBody>
          <a:bodyPr/>
          <a:lstStyle/>
          <a:p>
            <a:r>
              <a:rPr lang="ru-RU" b="1" dirty="0"/>
              <a:t>ПОЛЕЗНЫЕ РЕСУРСЫ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7F297E4-9695-684A-A8A3-54FEC94600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7235" y="2462912"/>
            <a:ext cx="9204055" cy="1685651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200" b="1" dirty="0"/>
              <a:t>HSE International для иностранных абитуриентов</a:t>
            </a:r>
            <a:r>
              <a:rPr lang="en-US" sz="2200" b="1" dirty="0"/>
              <a:t> – </a:t>
            </a:r>
            <a:r>
              <a:rPr lang="ru-RU" sz="2200" b="1" dirty="0">
                <a:hlinkClick r:id="rId2"/>
              </a:rPr>
              <a:t>группа </a:t>
            </a:r>
            <a:r>
              <a:rPr lang="en-US" sz="2200" b="1" dirty="0" err="1">
                <a:hlinkClick r:id="rId2"/>
              </a:rPr>
              <a:t>vk</a:t>
            </a:r>
            <a:endParaRPr lang="en-US" sz="22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200" b="1" dirty="0"/>
              <a:t>Поддержка иностранных студентов ВШЭ</a:t>
            </a:r>
            <a:r>
              <a:rPr lang="en-US" sz="2200" b="1" dirty="0"/>
              <a:t> – </a:t>
            </a:r>
            <a:r>
              <a:rPr lang="ru-RU" sz="2200" b="1" dirty="0">
                <a:hlinkClick r:id="rId3"/>
              </a:rPr>
              <a:t>группа </a:t>
            </a:r>
            <a:r>
              <a:rPr lang="en-US" sz="2200" b="1" dirty="0" err="1">
                <a:hlinkClick r:id="rId3"/>
              </a:rPr>
              <a:t>vk</a:t>
            </a:r>
            <a:endParaRPr lang="en-US" sz="22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200" b="1" dirty="0"/>
              <a:t>Erasmus Student Network HSE Moscow </a:t>
            </a:r>
            <a:r>
              <a:rPr lang="ru-RU" sz="2200" b="1" dirty="0"/>
              <a:t>– </a:t>
            </a:r>
            <a:r>
              <a:rPr lang="ru-RU" sz="2200" b="1" dirty="0">
                <a:hlinkClick r:id="rId4"/>
              </a:rPr>
              <a:t>группа </a:t>
            </a:r>
            <a:r>
              <a:rPr lang="en-US" sz="2200" b="1" dirty="0" err="1">
                <a:hlinkClick r:id="rId4"/>
              </a:rPr>
              <a:t>vk</a:t>
            </a:r>
            <a:endParaRPr lang="ru-RU" sz="2200" b="1" dirty="0"/>
          </a:p>
          <a:p>
            <a:endParaRPr lang="ru-RU" sz="2200" b="1" dirty="0"/>
          </a:p>
          <a:p>
            <a:endParaRPr lang="ru-RU" sz="1600" dirty="0"/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340D47F6-9954-380B-83C9-BC682D7A988B}"/>
              </a:ext>
            </a:extLst>
          </p:cNvPr>
          <p:cNvSpPr txBox="1">
            <a:spLocks/>
          </p:cNvSpPr>
          <p:nvPr/>
        </p:nvSpPr>
        <p:spPr>
          <a:xfrm>
            <a:off x="787234" y="4148563"/>
            <a:ext cx="9204055" cy="1685651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200" b="1" dirty="0"/>
              <a:t>HSE International </a:t>
            </a:r>
            <a:r>
              <a:rPr lang="en-US" sz="2200" b="1" dirty="0"/>
              <a:t>Student Support – </a:t>
            </a:r>
            <a:r>
              <a:rPr lang="ru-RU" sz="2200" b="1" dirty="0">
                <a:hlinkClick r:id="rId5"/>
              </a:rPr>
              <a:t>канал в </a:t>
            </a:r>
            <a:r>
              <a:rPr lang="en-US" sz="2200" b="1" dirty="0">
                <a:hlinkClick r:id="rId5"/>
              </a:rPr>
              <a:t>Telegram</a:t>
            </a:r>
            <a:endParaRPr lang="en-US" sz="22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200" b="1" dirty="0"/>
              <a:t>Вышка для своих </a:t>
            </a:r>
            <a:r>
              <a:rPr lang="en-US" sz="2200" b="1" dirty="0"/>
              <a:t>– </a:t>
            </a:r>
            <a:r>
              <a:rPr lang="ru-RU" sz="2200" b="1" dirty="0">
                <a:hlinkClick r:id="rId6"/>
              </a:rPr>
              <a:t>канал в </a:t>
            </a:r>
            <a:r>
              <a:rPr lang="en-US" sz="2200" b="1" dirty="0">
                <a:hlinkClick r:id="rId6"/>
              </a:rPr>
              <a:t>Telegram</a:t>
            </a:r>
            <a:endParaRPr lang="ru-RU" sz="22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200" b="1" dirty="0"/>
              <a:t>Приключения иностранцев в России – </a:t>
            </a:r>
            <a:r>
              <a:rPr lang="ru-RU" sz="2200" b="1" dirty="0">
                <a:hlinkClick r:id="rId7"/>
              </a:rPr>
              <a:t>канал в </a:t>
            </a:r>
            <a:r>
              <a:rPr lang="en-US" sz="2200" b="1" dirty="0">
                <a:hlinkClick r:id="rId7"/>
              </a:rPr>
              <a:t>Telegram</a:t>
            </a:r>
            <a:endParaRPr lang="en-US" sz="2200" b="1" dirty="0"/>
          </a:p>
          <a:p>
            <a:endParaRPr lang="ru-RU" sz="2200" b="1" dirty="0"/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14489558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2DB4A2-88D4-4D6E-9155-FF18B50499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59" t="2679" b="6781"/>
          <a:stretch/>
        </p:blipFill>
        <p:spPr>
          <a:xfrm>
            <a:off x="9093666" y="3909270"/>
            <a:ext cx="2279834" cy="207208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95C0D-D7DC-EF40-9E45-F5F0A48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174" y="2764134"/>
            <a:ext cx="9976491" cy="1978323"/>
          </a:xfrm>
        </p:spPr>
        <p:txBody>
          <a:bodyPr/>
          <a:lstStyle/>
          <a:p>
            <a:pPr algn="ctr"/>
            <a:r>
              <a:rPr lang="en-US" b="1" dirty="0"/>
              <a:t>I. </a:t>
            </a:r>
            <a:r>
              <a:rPr lang="ru-RU" b="1" dirty="0"/>
              <a:t>ПОДГОТОВКА </a:t>
            </a:r>
            <a:br>
              <a:rPr lang="ru-RU" b="1" dirty="0"/>
            </a:br>
            <a:r>
              <a:rPr lang="ru-RU" b="1" dirty="0"/>
              <a:t>К ПРИЕЗДУ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5EA7E-BEC4-B745-B2A8-D4E4AFC614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1600" dirty="0">
                <a:solidFill>
                  <a:srgbClr val="0E2D69"/>
                </a:solidFill>
                <a:latin typeface="HSE Sans" panose="02000000000000000000" pitchFamily="2" charset="0"/>
              </a:rPr>
              <a:t>Центр поддержки иностранных студентов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8D49EC-434A-5443-AC3F-85F01995E6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ru-RU" dirty="0"/>
              <a:t>Вебинар «Подготовка к приезду и обзор первых дней»</a:t>
            </a:r>
          </a:p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ru-RU" dirty="0"/>
              <a:t>Москва</a:t>
            </a:r>
          </a:p>
          <a:p>
            <a:r>
              <a:rPr lang="ru-RU" dirty="0"/>
              <a:t>2022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62F4BF1-9A7C-B522-94C6-4F7209D14D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59" t="44833" r="56808" b="19766"/>
          <a:stretch/>
        </p:blipFill>
        <p:spPr>
          <a:xfrm>
            <a:off x="9092680" y="4874004"/>
            <a:ext cx="881830" cy="810167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96F9309-EC44-262B-B2C0-4729BA13FC92}"/>
              </a:ext>
            </a:extLst>
          </p:cNvPr>
          <p:cNvSpPr/>
          <p:nvPr/>
        </p:nvSpPr>
        <p:spPr>
          <a:xfrm>
            <a:off x="10880521" y="5279087"/>
            <a:ext cx="492979" cy="7022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1827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2EAF03B-EC26-1D47-94AC-C7594286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703" y="1281455"/>
            <a:ext cx="7794594" cy="505297"/>
          </a:xfrm>
        </p:spPr>
        <p:txBody>
          <a:bodyPr>
            <a:noAutofit/>
          </a:bodyPr>
          <a:lstStyle/>
          <a:p>
            <a:pPr algn="ctr"/>
            <a:r>
              <a:rPr lang="ru-RU" sz="2700" b="1" dirty="0"/>
              <a:t>ПЛАНИРОВАНИЕ И ВЫБОР МЕСТА ПРОЖИВАНИЯ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B29DC1-D5D4-FB41-9E2D-AA4750D0CC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000" dirty="0">
                <a:solidFill>
                  <a:srgbClr val="0E2D69"/>
                </a:solidFill>
                <a:latin typeface="HSE Sans" panose="02000000000000000000" pitchFamily="2" charset="0"/>
              </a:rPr>
              <a:t>Центр поддержки иностранных студентов</a:t>
            </a:r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5B6DD1A-BEFA-D842-9B7A-78D7BD1A5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Вебинар «Подготовка к приезду и обзор первых дней»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8968744-3B75-9B47-92FD-77E1E725F2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Подготовка к приезду</a:t>
            </a:r>
          </a:p>
        </p:txBody>
      </p:sp>
      <p:sp>
        <p:nvSpPr>
          <p:cNvPr id="9" name="Текст 4">
            <a:extLst>
              <a:ext uri="{FF2B5EF4-FFF2-40B4-BE49-F238E27FC236}">
                <a16:creationId xmlns:a16="http://schemas.microsoft.com/office/drawing/2014/main" id="{4C5BDF41-8C0C-ADFB-A19D-C3369D75A2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2328" y="3046458"/>
            <a:ext cx="3053918" cy="3419308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Clr>
                <a:srgbClr val="102D69"/>
              </a:buClr>
              <a:buFont typeface="Wingdings" panose="05000000000000000000" pitchFamily="2" charset="2"/>
              <a:buChar char="q"/>
            </a:pPr>
            <a:r>
              <a:rPr lang="ru-RU" sz="1700" dirty="0">
                <a:solidFill>
                  <a:schemeClr val="tx1"/>
                </a:solidFill>
              </a:rPr>
              <a:t>Доступно только тем, кто будет учиться бесплатно. Подробнее о порядке предоставления мест </a:t>
            </a:r>
            <a:r>
              <a:rPr lang="ru-RU" sz="1700" dirty="0">
                <a:solidFill>
                  <a:schemeClr val="tx1"/>
                </a:solidFill>
                <a:hlinkClick r:id="rId2"/>
              </a:rPr>
              <a:t>здесь</a:t>
            </a:r>
            <a:r>
              <a:rPr lang="ru-RU" sz="1700" dirty="0">
                <a:solidFill>
                  <a:schemeClr val="tx1"/>
                </a:solidFill>
              </a:rPr>
              <a:t>;</a:t>
            </a:r>
          </a:p>
          <a:p>
            <a:pPr marL="285750" indent="-285750">
              <a:buClr>
                <a:srgbClr val="102D69"/>
              </a:buClr>
              <a:buFont typeface="Wingdings" panose="05000000000000000000" pitchFamily="2" charset="2"/>
              <a:buChar char="q"/>
            </a:pPr>
            <a:r>
              <a:rPr lang="ru-RU" sz="1700" dirty="0">
                <a:solidFill>
                  <a:schemeClr val="tx1"/>
                </a:solidFill>
              </a:rPr>
              <a:t>Получи </a:t>
            </a:r>
            <a:r>
              <a:rPr lang="ru-RU" sz="17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направление на заселение</a:t>
            </a:r>
            <a:r>
              <a:rPr lang="ru-RU" sz="17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1700" dirty="0">
                <a:solidFill>
                  <a:schemeClr val="tx1"/>
                </a:solidFill>
              </a:rPr>
              <a:t>в Личном кабинете абитуриента за 3 дня до приезда;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700" dirty="0">
                <a:solidFill>
                  <a:schemeClr val="tx1"/>
                </a:solidFill>
              </a:rPr>
              <a:t>Подготовь </a:t>
            </a:r>
            <a:r>
              <a:rPr lang="ru-RU" sz="1700" dirty="0">
                <a:solidFill>
                  <a:schemeClr val="tx1"/>
                </a:solidFill>
                <a:hlinkClick r:id="rId4"/>
              </a:rPr>
              <a:t>необходимые документы </a:t>
            </a:r>
            <a:r>
              <a:rPr lang="ru-RU" sz="1700" dirty="0">
                <a:solidFill>
                  <a:schemeClr val="tx1"/>
                </a:solidFill>
              </a:rPr>
              <a:t>для заселения;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700" dirty="0">
                <a:solidFill>
                  <a:schemeClr val="tx1"/>
                </a:solidFill>
              </a:rPr>
              <a:t>Если </a:t>
            </a:r>
            <a:r>
              <a:rPr lang="ru-RU" sz="1700" b="1" dirty="0">
                <a:solidFill>
                  <a:schemeClr val="tx1"/>
                </a:solidFill>
              </a:rPr>
              <a:t>не получается вовремя заселиться</a:t>
            </a:r>
            <a:r>
              <a:rPr lang="ru-RU" sz="1700" dirty="0">
                <a:solidFill>
                  <a:schemeClr val="tx1"/>
                </a:solidFill>
              </a:rPr>
              <a:t>, то пиши на </a:t>
            </a:r>
            <a:r>
              <a:rPr lang="ru-RU" sz="1700" dirty="0">
                <a:solidFill>
                  <a:schemeClr val="tx1"/>
                </a:solidFill>
                <a:hlinkClick r:id="rId5"/>
              </a:rPr>
              <a:t>inter@hse.ru</a:t>
            </a:r>
            <a:r>
              <a:rPr lang="ru-RU" sz="1700" dirty="0">
                <a:solidFill>
                  <a:schemeClr val="tx1"/>
                </a:solidFill>
              </a:rPr>
              <a:t> или </a:t>
            </a:r>
            <a:r>
              <a:rPr lang="ru-RU" sz="1700" dirty="0">
                <a:solidFill>
                  <a:schemeClr val="tx1"/>
                </a:solidFill>
                <a:hlinkClick r:id="rId6"/>
              </a:rPr>
              <a:t>zaselenie@hse.ru</a:t>
            </a:r>
            <a:r>
              <a:rPr lang="ru-RU" sz="1700" dirty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sz="170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A426DEF-5A92-E82B-6264-78AEB35AD153}"/>
              </a:ext>
            </a:extLst>
          </p:cNvPr>
          <p:cNvSpPr/>
          <p:nvPr/>
        </p:nvSpPr>
        <p:spPr>
          <a:xfrm>
            <a:off x="772326" y="2068497"/>
            <a:ext cx="3085157" cy="786312"/>
          </a:xfrm>
          <a:prstGeom prst="roundRect">
            <a:avLst/>
          </a:prstGeom>
          <a:noFill/>
          <a:ln w="28575">
            <a:solidFill>
              <a:srgbClr val="E0640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0983D89F-35A6-C865-363A-B4D4D98CFA89}"/>
              </a:ext>
            </a:extLst>
          </p:cNvPr>
          <p:cNvSpPr txBox="1">
            <a:spLocks/>
          </p:cNvSpPr>
          <p:nvPr/>
        </p:nvSpPr>
        <p:spPr>
          <a:xfrm>
            <a:off x="4569042" y="3046458"/>
            <a:ext cx="3053918" cy="3419308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102D69"/>
              </a:buClr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rgbClr val="0070C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Ознакомься</a:t>
            </a:r>
            <a:r>
              <a:rPr lang="ru-RU" sz="1600" dirty="0">
                <a:solidFill>
                  <a:schemeClr val="tx1"/>
                </a:solidFill>
              </a:rPr>
              <a:t> с вариантами размещения;</a:t>
            </a:r>
          </a:p>
          <a:p>
            <a:pPr marL="285750" indent="-285750">
              <a:buClr>
                <a:srgbClr val="102D69"/>
              </a:buClr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1"/>
                </a:solidFill>
              </a:rPr>
              <a:t>Для бронирования жилья зайди в специальный раздел личного кабинета и заполни регистрационную форму;</a:t>
            </a:r>
          </a:p>
          <a:p>
            <a:pPr marL="285750" indent="-285750">
              <a:buClr>
                <a:srgbClr val="102D69"/>
              </a:buClr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b="1" dirty="0">
                <a:solidFill>
                  <a:schemeClr val="tx1"/>
                </a:solidFill>
              </a:rPr>
              <a:t>Дополнительно: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rgbClr val="0070C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Оставь заявку </a:t>
            </a:r>
            <a:r>
              <a:rPr lang="ru-RU" sz="1600" dirty="0">
                <a:solidFill>
                  <a:schemeClr val="tx1"/>
                </a:solidFill>
              </a:rPr>
              <a:t>в разделе «Размещение» в личном кабинете абитуриента, если тебе нужна юридическая помощь при заключении договора на внешнем рынке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51B9B9EC-050B-BA20-0BF3-41794FB0E4B9}"/>
              </a:ext>
            </a:extLst>
          </p:cNvPr>
          <p:cNvSpPr txBox="1">
            <a:spLocks/>
          </p:cNvSpPr>
          <p:nvPr/>
        </p:nvSpPr>
        <p:spPr>
          <a:xfrm>
            <a:off x="802377" y="2300765"/>
            <a:ext cx="2792651" cy="4555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>
                <a:solidFill>
                  <a:srgbClr val="102D69"/>
                </a:solidFill>
              </a:rPr>
              <a:t>Общежитие</a:t>
            </a:r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7FF1EC5F-0846-22BB-933B-8E3E3D8750EA}"/>
              </a:ext>
            </a:extLst>
          </p:cNvPr>
          <p:cNvSpPr txBox="1">
            <a:spLocks/>
          </p:cNvSpPr>
          <p:nvPr/>
        </p:nvSpPr>
        <p:spPr>
          <a:xfrm>
            <a:off x="4690950" y="2182992"/>
            <a:ext cx="3053918" cy="5922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>
                <a:solidFill>
                  <a:srgbClr val="102D69"/>
                </a:solidFill>
              </a:rPr>
              <a:t>Сервисы Управления размещения студентов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22EFC16F-7C63-C7CF-4F6F-AFA5FC3BE4C5}"/>
              </a:ext>
            </a:extLst>
          </p:cNvPr>
          <p:cNvSpPr txBox="1">
            <a:spLocks/>
          </p:cNvSpPr>
          <p:nvPr/>
        </p:nvSpPr>
        <p:spPr>
          <a:xfrm>
            <a:off x="8468816" y="2182992"/>
            <a:ext cx="3220316" cy="6911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>
                <a:solidFill>
                  <a:srgbClr val="102D69"/>
                </a:solidFill>
              </a:rPr>
              <a:t>Самостоятельный поиск жилья</a:t>
            </a:r>
          </a:p>
        </p:txBody>
      </p:sp>
      <p:sp>
        <p:nvSpPr>
          <p:cNvPr id="30" name="Текст 4">
            <a:extLst>
              <a:ext uri="{FF2B5EF4-FFF2-40B4-BE49-F238E27FC236}">
                <a16:creationId xmlns:a16="http://schemas.microsoft.com/office/drawing/2014/main" id="{1C0B33EB-B10C-3FB8-F66A-66F4E216A50B}"/>
              </a:ext>
            </a:extLst>
          </p:cNvPr>
          <p:cNvSpPr txBox="1">
            <a:spLocks/>
          </p:cNvSpPr>
          <p:nvPr/>
        </p:nvSpPr>
        <p:spPr>
          <a:xfrm>
            <a:off x="8479516" y="3046458"/>
            <a:ext cx="3198919" cy="3419308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700" dirty="0">
                <a:solidFill>
                  <a:srgbClr val="102D69"/>
                </a:solidFill>
              </a:rPr>
              <a:t>Используй приложение Вышки для поиска квартиры</a:t>
            </a:r>
            <a:r>
              <a:rPr lang="en-US" sz="1700" dirty="0">
                <a:solidFill>
                  <a:srgbClr val="102D69"/>
                </a:solidFill>
                <a:latin typeface="HSE Sans" panose="02000000000000000000"/>
              </a:rPr>
              <a:t> </a:t>
            </a:r>
            <a:r>
              <a:rPr lang="en-US" sz="1700" dirty="0">
                <a:solidFill>
                  <a:srgbClr val="0070C0"/>
                </a:solidFill>
                <a:latin typeface="HSE Sans" panose="02000000000000000000" pitchFamily="2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Homeet</a:t>
            </a:r>
            <a:r>
              <a:rPr lang="en-US" sz="1700" dirty="0">
                <a:solidFill>
                  <a:srgbClr val="0070C0"/>
                </a:solidFill>
                <a:latin typeface="HSE Sans" panose="02000000000000000000" pitchFamily="2" charset="0"/>
              </a:rPr>
              <a:t>;</a:t>
            </a:r>
            <a:endParaRPr lang="ru-RU" sz="17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700" dirty="0"/>
              <a:t>Ищи жилье только на специализированных, проверенных  сайтах (например, </a:t>
            </a:r>
            <a:r>
              <a:rPr lang="ru-RU" sz="1700" dirty="0">
                <a:cs typeface="Times New Roman" panose="02020603050405020304" pitchFamily="18" charset="0"/>
                <a:hlinkClick r:id="rId10"/>
              </a:rPr>
              <a:t>ЦИАН</a:t>
            </a:r>
            <a:r>
              <a:rPr lang="ru-RU" sz="1700" dirty="0">
                <a:cs typeface="Times New Roman" panose="02020603050405020304" pitchFamily="18" charset="0"/>
              </a:rPr>
              <a:t>, </a:t>
            </a:r>
            <a:r>
              <a:rPr lang="ru-RU" sz="1700" dirty="0" err="1">
                <a:cs typeface="Times New Roman" panose="02020603050405020304" pitchFamily="18" charset="0"/>
                <a:hlinkClick r:id="rId11"/>
              </a:rPr>
              <a:t>Яндекс.Недвижимость</a:t>
            </a:r>
            <a:r>
              <a:rPr lang="ru-RU" sz="1700" dirty="0"/>
              <a:t>);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700" dirty="0"/>
              <a:t>Узнай подробности об условиях проживания и договорись об </a:t>
            </a:r>
            <a:r>
              <a:rPr lang="ru-RU" sz="1700" dirty="0">
                <a:hlinkClick r:id="rId12"/>
              </a:rPr>
              <a:t>оформлении талона о постановке на миграционный учет</a:t>
            </a:r>
            <a:endParaRPr lang="ru-RU" sz="1700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800" dirty="0">
              <a:solidFill>
                <a:schemeClr val="tx1"/>
              </a:solidFill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AFEA1B5E-19EC-A519-E3A1-DA4A454F06B4}"/>
              </a:ext>
            </a:extLst>
          </p:cNvPr>
          <p:cNvCxnSpPr/>
          <p:nvPr/>
        </p:nvCxnSpPr>
        <p:spPr>
          <a:xfrm>
            <a:off x="4208016" y="2071187"/>
            <a:ext cx="0" cy="4394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35625D18-7301-09C5-2CCF-7A293DB21B26}"/>
              </a:ext>
            </a:extLst>
          </p:cNvPr>
          <p:cNvCxnSpPr/>
          <p:nvPr/>
        </p:nvCxnSpPr>
        <p:spPr>
          <a:xfrm>
            <a:off x="8115670" y="2071187"/>
            <a:ext cx="0" cy="4394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EF1514E7-282B-09E6-369A-F2F2B5F53F01}"/>
              </a:ext>
            </a:extLst>
          </p:cNvPr>
          <p:cNvSpPr/>
          <p:nvPr/>
        </p:nvSpPr>
        <p:spPr>
          <a:xfrm>
            <a:off x="4625921" y="2071187"/>
            <a:ext cx="3085157" cy="786313"/>
          </a:xfrm>
          <a:prstGeom prst="roundRect">
            <a:avLst/>
          </a:prstGeom>
          <a:noFill/>
          <a:ln w="28575">
            <a:solidFill>
              <a:srgbClr val="E0640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6DE9F183-8E37-5610-6BD4-1AB13FD19716}"/>
              </a:ext>
            </a:extLst>
          </p:cNvPr>
          <p:cNvSpPr/>
          <p:nvPr/>
        </p:nvSpPr>
        <p:spPr>
          <a:xfrm>
            <a:off x="8536396" y="2068496"/>
            <a:ext cx="3085157" cy="786313"/>
          </a:xfrm>
          <a:prstGeom prst="roundRect">
            <a:avLst/>
          </a:prstGeom>
          <a:noFill/>
          <a:ln w="28575">
            <a:solidFill>
              <a:srgbClr val="E0640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57754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BDC633-7C61-0B3F-26D0-4ED4AA31DB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1194"/>
          <a:stretch/>
        </p:blipFill>
        <p:spPr>
          <a:xfrm>
            <a:off x="10167457" y="4561826"/>
            <a:ext cx="1523337" cy="2072503"/>
          </a:xfrm>
          <a:prstGeom prst="rect">
            <a:avLst/>
          </a:prstGeom>
        </p:spPr>
      </p:pic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3E73C4CB-C967-185B-F810-2A3F628BFC17}"/>
              </a:ext>
            </a:extLst>
          </p:cNvPr>
          <p:cNvSpPr/>
          <p:nvPr/>
        </p:nvSpPr>
        <p:spPr>
          <a:xfrm>
            <a:off x="697867" y="5590744"/>
            <a:ext cx="7775014" cy="10435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102D69"/>
            </a:solidFill>
            <a:prstDash val="sysDot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DA33D5D5-13C7-8644-8CD8-A04CCCE736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000" dirty="0">
                <a:solidFill>
                  <a:srgbClr val="0E2D69"/>
                </a:solidFill>
                <a:latin typeface="HSE Sans" panose="02000000000000000000" pitchFamily="2" charset="0"/>
              </a:rPr>
              <a:t>Центр поддержки иностранных студентов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8095CB-94DB-754D-A4ED-35EBDDB3F7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Вебинар «Подготовка к приезду и обзор первых дней»</a:t>
            </a:r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EBFC62C-9588-F544-918B-2104A12C9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8" y="1447790"/>
            <a:ext cx="10714699" cy="604973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/>
              <a:t>МЕДИЦИНСКИЕ СПРАВКИ И ТЕСТ ПЦР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46BB51F-3F05-3C42-B510-D00884989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7867" y="2757915"/>
            <a:ext cx="7404823" cy="2339734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1"/>
                </a:solidFill>
              </a:rPr>
              <a:t>Справка о состоянии здоровья (форма 086у либо ее аналог – </a:t>
            </a:r>
            <a:r>
              <a:rPr lang="ru-RU" sz="1600" dirty="0">
                <a:solidFill>
                  <a:schemeClr val="tx1"/>
                </a:solidFill>
                <a:hlinkClick r:id="rId4"/>
              </a:rPr>
              <a:t>Приложение 8</a:t>
            </a:r>
            <a:r>
              <a:rPr lang="ru-RU" sz="1600" dirty="0">
                <a:solidFill>
                  <a:schemeClr val="tx1"/>
                </a:solidFill>
              </a:rPr>
              <a:t> с обязательной сдачей анализов на </a:t>
            </a:r>
            <a:r>
              <a:rPr lang="ru-RU" sz="1600" i="1" dirty="0">
                <a:solidFill>
                  <a:schemeClr val="tx1"/>
                </a:solidFill>
              </a:rPr>
              <a:t>гепатит </a:t>
            </a:r>
            <a:r>
              <a:rPr lang="en-US" sz="1600" i="1" dirty="0">
                <a:solidFill>
                  <a:schemeClr val="tx1"/>
                </a:solidFill>
              </a:rPr>
              <a:t>B, </a:t>
            </a:r>
            <a:r>
              <a:rPr lang="ru-RU" sz="1600" i="1" dirty="0">
                <a:solidFill>
                  <a:schemeClr val="tx1"/>
                </a:solidFill>
              </a:rPr>
              <a:t>туберкулез и ВИЧ-инфекцию </a:t>
            </a:r>
            <a:r>
              <a:rPr lang="ru-RU" sz="1600" dirty="0">
                <a:solidFill>
                  <a:schemeClr val="tx1"/>
                </a:solidFill>
              </a:rPr>
              <a:t>(срок действия – 6 мес.);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1"/>
                </a:solidFill>
              </a:rPr>
              <a:t>Справка о проведенных прививках или копия сертификата о проведенных прививках;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1"/>
                </a:solidFill>
                <a:hlinkClick r:id="rId5"/>
              </a:rPr>
              <a:t>Анкета Роспотребнадзора</a:t>
            </a:r>
            <a:r>
              <a:rPr lang="ru-RU" sz="1600" dirty="0">
                <a:solidFill>
                  <a:schemeClr val="tx1"/>
                </a:solidFill>
              </a:rPr>
              <a:t>;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1"/>
                </a:solidFill>
                <a:hlinkClick r:id="rId6"/>
              </a:rPr>
              <a:t>Рецепт</a:t>
            </a:r>
            <a:r>
              <a:rPr lang="ru-RU" sz="1600" dirty="0">
                <a:solidFill>
                  <a:schemeClr val="tx1"/>
                </a:solidFill>
              </a:rPr>
              <a:t> от лечащего врача, если ты постоянно принимаешь определенные лекарства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5FE4DD9E-D443-AF4F-A072-F5C4D494A0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Подготовка к приезду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3725BE8D-2FBE-EE85-3766-9E575B9248C6}"/>
              </a:ext>
            </a:extLst>
          </p:cNvPr>
          <p:cNvSpPr txBox="1">
            <a:spLocks/>
          </p:cNvSpPr>
          <p:nvPr/>
        </p:nvSpPr>
        <p:spPr>
          <a:xfrm>
            <a:off x="697867" y="5754262"/>
            <a:ext cx="7775014" cy="35905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80000"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A82111-C204-9650-5168-A61F8EE0C387}"/>
              </a:ext>
            </a:extLst>
          </p:cNvPr>
          <p:cNvSpPr txBox="1"/>
          <p:nvPr/>
        </p:nvSpPr>
        <p:spPr>
          <a:xfrm>
            <a:off x="644933" y="2052764"/>
            <a:ext cx="7011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HSE Sans" panose="02000000000000000000" pitchFamily="2" charset="0"/>
              </a:rPr>
              <a:t>ПОДГОТОВЬ ЭТИ ДОКУМЕНТЫ В РАСПЕЧАТАННОМ ВИДЕ ПЕРЕД ОТЪЕЗДОМ ИЗ СВОЕЙ СТРАНЫ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8E4510-153D-05CC-BEBE-E1296CC22782}"/>
              </a:ext>
            </a:extLst>
          </p:cNvPr>
          <p:cNvSpPr txBox="1"/>
          <p:nvPr/>
        </p:nvSpPr>
        <p:spPr>
          <a:xfrm>
            <a:off x="747349" y="5697037"/>
            <a:ext cx="75354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Все медицинские справки должны быть получены в медицинском учреждении. На справках должны быть печать и подпись врача. Все справки должны быть переведены на русский язык (требуется нотариально заверенный перевод).</a:t>
            </a:r>
          </a:p>
        </p:txBody>
      </p:sp>
      <p:sp>
        <p:nvSpPr>
          <p:cNvPr id="22" name="Текст 5">
            <a:extLst>
              <a:ext uri="{FF2B5EF4-FFF2-40B4-BE49-F238E27FC236}">
                <a16:creationId xmlns:a16="http://schemas.microsoft.com/office/drawing/2014/main" id="{589F3E30-5B8C-62E9-53F6-422FBA37708B}"/>
              </a:ext>
            </a:extLst>
          </p:cNvPr>
          <p:cNvSpPr txBox="1">
            <a:spLocks/>
          </p:cNvSpPr>
          <p:nvPr/>
        </p:nvSpPr>
        <p:spPr>
          <a:xfrm>
            <a:off x="8780231" y="2451088"/>
            <a:ext cx="2910563" cy="87245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80000"/>
            </a:pPr>
            <a:r>
              <a:rPr lang="ru-RU" sz="1700" b="1" dirty="0">
                <a:solidFill>
                  <a:srgbClr val="102D69"/>
                </a:solidFill>
              </a:rPr>
              <a:t>Больше информации о </a:t>
            </a:r>
            <a:br>
              <a:rPr lang="ru-RU" sz="1700" b="1" dirty="0">
                <a:solidFill>
                  <a:srgbClr val="102D69"/>
                </a:solidFill>
              </a:rPr>
            </a:br>
            <a:r>
              <a:rPr lang="ru-RU" sz="1700" b="1" dirty="0">
                <a:solidFill>
                  <a:srgbClr val="102D69"/>
                </a:solidFill>
              </a:rPr>
              <a:t>мед. справках при поступлении ищи тут:</a:t>
            </a:r>
            <a:r>
              <a:rPr lang="ru-RU" sz="1800" b="1" dirty="0">
                <a:solidFill>
                  <a:srgbClr val="102D69"/>
                </a:solidFill>
              </a:rPr>
              <a:t> </a:t>
            </a:r>
            <a:r>
              <a:rPr lang="en-US" sz="1800" dirty="0">
                <a:solidFill>
                  <a:srgbClr val="102D69"/>
                </a:solidFill>
                <a:hlinkClick r:id="rId7"/>
              </a:rPr>
              <a:t>https://admissions.hse.ru/undergraduate-apply/bastep1#pagetop</a:t>
            </a:r>
            <a:r>
              <a:rPr lang="ru-RU" sz="1800" dirty="0">
                <a:solidFill>
                  <a:srgbClr val="102D69"/>
                </a:solidFill>
              </a:rPr>
              <a:t> </a:t>
            </a:r>
            <a:br>
              <a:rPr lang="ru-RU" sz="1800" b="1" dirty="0">
                <a:solidFill>
                  <a:srgbClr val="102D69"/>
                </a:solidFill>
              </a:rPr>
            </a:br>
            <a:endParaRPr lang="ru-RU" sz="1800" b="1" dirty="0">
              <a:solidFill>
                <a:srgbClr val="102D69"/>
              </a:solidFill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F82D0C86-AB26-7AF9-5CF7-026594EEE745}"/>
              </a:ext>
            </a:extLst>
          </p:cNvPr>
          <p:cNvSpPr/>
          <p:nvPr/>
        </p:nvSpPr>
        <p:spPr>
          <a:xfrm>
            <a:off x="8718051" y="2230947"/>
            <a:ext cx="3034925" cy="2015615"/>
          </a:xfrm>
          <a:prstGeom prst="roundRect">
            <a:avLst/>
          </a:prstGeom>
          <a:noFill/>
          <a:ln w="28575">
            <a:solidFill>
              <a:srgbClr val="102D6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84ED9C6-F882-038B-C307-127CB6D3EF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7087" t="57536" r="46497" b="30697"/>
          <a:stretch/>
        </p:blipFill>
        <p:spPr>
          <a:xfrm>
            <a:off x="9730593" y="5754263"/>
            <a:ext cx="512365" cy="2438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18F0D3F-FB51-1DC0-7976-877E3BE8A0F7}"/>
              </a:ext>
            </a:extLst>
          </p:cNvPr>
          <p:cNvSpPr txBox="1"/>
          <p:nvPr/>
        </p:nvSpPr>
        <p:spPr>
          <a:xfrm>
            <a:off x="822991" y="5089893"/>
            <a:ext cx="7895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HSE Sans" panose="02000000000000000000" pitchFamily="2" charset="0"/>
              </a:rPr>
              <a:t>СДЕЛАЙ </a:t>
            </a:r>
            <a:r>
              <a:rPr lang="ru-RU" b="1" dirty="0">
                <a:solidFill>
                  <a:srgbClr val="E0640C"/>
                </a:solidFill>
                <a:latin typeface="HSE Sans" panose="02000000000000000000" pitchFamily="2" charset="0"/>
              </a:rPr>
              <a:t>ТЕСТ ПЦР </a:t>
            </a:r>
            <a:r>
              <a:rPr lang="ru-RU" b="1" dirty="0">
                <a:latin typeface="HSE Sans" panose="02000000000000000000" pitchFamily="2" charset="0"/>
              </a:rPr>
              <a:t>НЕ РАНЕЕ ЧЕМ </a:t>
            </a:r>
            <a:r>
              <a:rPr lang="ru-RU" b="1" dirty="0">
                <a:solidFill>
                  <a:srgbClr val="E0640C"/>
                </a:solidFill>
                <a:latin typeface="HSE Sans" panose="02000000000000000000" pitchFamily="2" charset="0"/>
              </a:rPr>
              <a:t>ЗА 48 ЧАСОВ </a:t>
            </a:r>
            <a:r>
              <a:rPr lang="ru-RU" b="1" dirty="0">
                <a:latin typeface="HSE Sans" panose="02000000000000000000" pitchFamily="2" charset="0"/>
              </a:rPr>
              <a:t>ДО ПРИБЫТИЯ В РОССИЮ</a:t>
            </a:r>
          </a:p>
        </p:txBody>
      </p:sp>
    </p:spTree>
    <p:extLst>
      <p:ext uri="{BB962C8B-B14F-4D97-AF65-F5344CB8AC3E}">
        <p14:creationId xmlns:p14="http://schemas.microsoft.com/office/powerpoint/2010/main" val="29439951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648CF85-8F56-2C4F-8090-85FF4624B5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000" dirty="0">
                <a:solidFill>
                  <a:srgbClr val="0E2D69"/>
                </a:solidFill>
                <a:latin typeface="HSE Sans" panose="02000000000000000000" pitchFamily="2" charset="0"/>
              </a:rPr>
              <a:t>Центр поддержки иностранных студентов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76F3CC-3C73-F441-AAE6-50AF712EAC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Вебинар «Подготовка к приезду и обзор первых дней»</a:t>
            </a:r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1F4B1D31-3576-0740-BA52-B317564F66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2" y="548720"/>
            <a:ext cx="2716328" cy="408109"/>
          </a:xfrm>
        </p:spPr>
        <p:txBody>
          <a:bodyPr/>
          <a:lstStyle/>
          <a:p>
            <a:r>
              <a:rPr lang="ru-RU" dirty="0"/>
              <a:t>Подготовка к приезду</a:t>
            </a:r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E2BACA76-B03C-FA8C-9B24-6FAB999E2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403" y="1538499"/>
            <a:ext cx="11058525" cy="415925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/>
              <a:t>СКОЛЬКО СТОИТ ЖИТЬ В МОСКВЕ?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99AF345-EBA6-6B47-A7A3-8E28733F74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19" b="87656" l="10000" r="90000">
                        <a14:foregroundMark x1="40313" y1="47656" x2="54375" y2="57969"/>
                        <a14:foregroundMark x1="22188" y1="35938" x2="81563" y2="47656"/>
                        <a14:foregroundMark x1="68594" y1="46406" x2="47969" y2="57969"/>
                        <a14:foregroundMark x1="62187" y1="42500" x2="40313" y2="50156"/>
                        <a14:foregroundMark x1="58281" y1="41250" x2="55781" y2="59219"/>
                        <a14:foregroundMark x1="53125" y1="57969" x2="36406" y2="54063"/>
                        <a14:foregroundMark x1="36406" y1="54063" x2="54375" y2="63125"/>
                        <a14:foregroundMark x1="54375" y1="63125" x2="54375" y2="8765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6512"/>
          <a:stretch/>
        </p:blipFill>
        <p:spPr>
          <a:xfrm>
            <a:off x="728509" y="2224089"/>
            <a:ext cx="649506" cy="60721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D650C5A-F56E-7842-24CD-3E07F3FE799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3070" y="2922333"/>
            <a:ext cx="506667" cy="50666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84F6283-3817-27B1-3456-9CB77335D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929" y="3522123"/>
            <a:ext cx="506665" cy="50666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3348466-87F1-E03B-7DC7-308FD77986F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9929" y="4133184"/>
            <a:ext cx="506665" cy="506665"/>
          </a:xfrm>
          <a:prstGeom prst="rect">
            <a:avLst/>
          </a:prstGeom>
        </p:spPr>
      </p:pic>
      <p:sp>
        <p:nvSpPr>
          <p:cNvPr id="25" name="Блок-схема: узел 24">
            <a:extLst>
              <a:ext uri="{FF2B5EF4-FFF2-40B4-BE49-F238E27FC236}">
                <a16:creationId xmlns:a16="http://schemas.microsoft.com/office/drawing/2014/main" id="{EDC5BC1E-40BC-3118-53DC-8D88312C942E}"/>
              </a:ext>
            </a:extLst>
          </p:cNvPr>
          <p:cNvSpPr/>
          <p:nvPr/>
        </p:nvSpPr>
        <p:spPr>
          <a:xfrm>
            <a:off x="793070" y="4733688"/>
            <a:ext cx="506665" cy="506665"/>
          </a:xfrm>
          <a:prstGeom prst="flowChartConnector">
            <a:avLst/>
          </a:prstGeom>
          <a:solidFill>
            <a:srgbClr val="F6C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653C777-64C8-A4A7-ABF8-B8330CCF998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9632" y="4802353"/>
            <a:ext cx="369333" cy="3693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375AABE-016D-7DB3-186E-00DCDB422CF1}"/>
              </a:ext>
            </a:extLst>
          </p:cNvPr>
          <p:cNvSpPr txBox="1"/>
          <p:nvPr/>
        </p:nvSpPr>
        <p:spPr>
          <a:xfrm>
            <a:off x="1406298" y="2224089"/>
            <a:ext cx="43238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dirty="0">
                <a:latin typeface="HSE Sans" panose="02000000000000000000" pitchFamily="2" charset="0"/>
              </a:rPr>
              <a:t>Транспорт: по Карте москвича проезд в метро и монорельсе - </a:t>
            </a:r>
            <a:r>
              <a:rPr lang="ru-RU" sz="1400" b="1" dirty="0">
                <a:latin typeface="HSE Sans" panose="02000000000000000000" pitchFamily="2" charset="0"/>
              </a:rPr>
              <a:t>435 ₽/</a:t>
            </a:r>
            <a:r>
              <a:rPr lang="ru-RU" sz="1400" b="1" dirty="0" err="1">
                <a:latin typeface="HSE Sans" panose="02000000000000000000" pitchFamily="2" charset="0"/>
              </a:rPr>
              <a:t>мес</a:t>
            </a:r>
            <a:r>
              <a:rPr lang="ru-RU" sz="1400" dirty="0">
                <a:latin typeface="HSE Sans" panose="02000000000000000000" pitchFamily="2" charset="0"/>
              </a:rPr>
              <a:t>, на наземном транспорте – </a:t>
            </a:r>
            <a:r>
              <a:rPr lang="ru-RU" sz="1400" b="1" dirty="0">
                <a:latin typeface="HSE Sans" panose="02000000000000000000" pitchFamily="2" charset="0"/>
              </a:rPr>
              <a:t>280 ₽/</a:t>
            </a:r>
            <a:r>
              <a:rPr lang="ru-RU" sz="1400" b="1" dirty="0" err="1">
                <a:latin typeface="HSE Sans" panose="02000000000000000000" pitchFamily="2" charset="0"/>
              </a:rPr>
              <a:t>мес</a:t>
            </a:r>
            <a:r>
              <a:rPr lang="ru-RU" sz="1400" dirty="0">
                <a:latin typeface="HSE Sans" panose="02000000000000000000" pitchFamily="2" charset="0"/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12F02F-87C4-6A3B-0129-1F662C3C3C5E}"/>
              </a:ext>
            </a:extLst>
          </p:cNvPr>
          <p:cNvSpPr txBox="1"/>
          <p:nvPr/>
        </p:nvSpPr>
        <p:spPr>
          <a:xfrm>
            <a:off x="1384870" y="3036653"/>
            <a:ext cx="4464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dirty="0">
                <a:latin typeface="HSE Sans" panose="02000000000000000000" pitchFamily="2" charset="0"/>
              </a:rPr>
              <a:t>Еда в Вышке: бизнес-ланч в столовой ВШЭ – </a:t>
            </a:r>
            <a:r>
              <a:rPr lang="ru-RU" sz="1400" b="1" dirty="0">
                <a:latin typeface="HSE Sans" panose="02000000000000000000" pitchFamily="2" charset="0"/>
              </a:rPr>
              <a:t>180 ₽</a:t>
            </a:r>
            <a:r>
              <a:rPr lang="ru-RU" sz="1400" dirty="0">
                <a:latin typeface="HSE Sans" panose="02000000000000000000" pitchFamily="2" charset="0"/>
              </a:rPr>
              <a:t>, чашка капучино – </a:t>
            </a:r>
            <a:r>
              <a:rPr lang="ru-RU" sz="1400" b="1" dirty="0">
                <a:latin typeface="HSE Sans" panose="02000000000000000000" pitchFamily="2" charset="0"/>
              </a:rPr>
              <a:t>100-150 ₽</a:t>
            </a:r>
            <a:r>
              <a:rPr lang="ru-RU" sz="1400" dirty="0">
                <a:latin typeface="HSE Sans" panose="02000000000000000000" pitchFamily="2" charset="0"/>
              </a:rPr>
              <a:t> 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D2D11C-E021-BF24-4AC7-C9C250C1FFC5}"/>
              </a:ext>
            </a:extLst>
          </p:cNvPr>
          <p:cNvSpPr txBox="1"/>
          <p:nvPr/>
        </p:nvSpPr>
        <p:spPr>
          <a:xfrm>
            <a:off x="1378013" y="3664762"/>
            <a:ext cx="44714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dirty="0">
                <a:latin typeface="HSE Sans" panose="02000000000000000000" pitchFamily="2" charset="0"/>
              </a:rPr>
              <a:t>Продуктовая корзина: ок. </a:t>
            </a:r>
            <a:r>
              <a:rPr lang="ru-RU" sz="1400" b="1" dirty="0">
                <a:latin typeface="HSE Sans" panose="02000000000000000000" pitchFamily="2" charset="0"/>
              </a:rPr>
              <a:t>15 000 ₽/</a:t>
            </a:r>
            <a:r>
              <a:rPr lang="ru-RU" sz="1400" b="1" dirty="0" err="1">
                <a:latin typeface="HSE Sans" panose="02000000000000000000" pitchFamily="2" charset="0"/>
              </a:rPr>
              <a:t>мес</a:t>
            </a:r>
            <a:endParaRPr lang="ru-RU" sz="1400" b="1" dirty="0">
              <a:latin typeface="HSE Sans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D78EBE1-BAD0-A1D0-B71A-BA44EDC2F56B}"/>
              </a:ext>
            </a:extLst>
          </p:cNvPr>
          <p:cNvSpPr txBox="1"/>
          <p:nvPr/>
        </p:nvSpPr>
        <p:spPr>
          <a:xfrm>
            <a:off x="1378014" y="4254615"/>
            <a:ext cx="4471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dirty="0">
                <a:latin typeface="HSE Sans" panose="02000000000000000000" pitchFamily="2" charset="0"/>
              </a:rPr>
              <a:t>Телефонная связь и интернет: </a:t>
            </a:r>
            <a:r>
              <a:rPr lang="ru-RU" sz="1400" b="1" dirty="0">
                <a:latin typeface="HSE Sans" panose="02000000000000000000" pitchFamily="2" charset="0"/>
              </a:rPr>
              <a:t>500-1000 ₽/</a:t>
            </a:r>
            <a:r>
              <a:rPr lang="ru-RU" sz="1400" b="1" dirty="0" err="1">
                <a:latin typeface="HSE Sans" panose="02000000000000000000" pitchFamily="2" charset="0"/>
              </a:rPr>
              <a:t>мес</a:t>
            </a:r>
            <a:endParaRPr lang="ru-RU" sz="1400" b="1" dirty="0">
              <a:latin typeface="HSE Sans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DB75ED-A48F-0D69-B7C4-53B8A550D3F1}"/>
              </a:ext>
            </a:extLst>
          </p:cNvPr>
          <p:cNvSpPr txBox="1"/>
          <p:nvPr/>
        </p:nvSpPr>
        <p:spPr>
          <a:xfrm>
            <a:off x="1406298" y="4748971"/>
            <a:ext cx="3929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dirty="0">
                <a:latin typeface="HSE Sans" panose="02000000000000000000" pitchFamily="2" charset="0"/>
              </a:rPr>
              <a:t>Жилье: общежитие Вышки – </a:t>
            </a:r>
            <a:r>
              <a:rPr lang="ru-RU" sz="1400" b="1" dirty="0">
                <a:latin typeface="HSE Sans" panose="02000000000000000000" pitchFamily="2" charset="0"/>
              </a:rPr>
              <a:t>750-1700 ₽/</a:t>
            </a:r>
            <a:r>
              <a:rPr lang="ru-RU" sz="1400" b="1" dirty="0" err="1">
                <a:latin typeface="HSE Sans" panose="02000000000000000000" pitchFamily="2" charset="0"/>
              </a:rPr>
              <a:t>мес</a:t>
            </a:r>
            <a:r>
              <a:rPr lang="ru-RU" sz="1400" dirty="0">
                <a:latin typeface="HSE Sans" panose="02000000000000000000" pitchFamily="2" charset="0"/>
              </a:rPr>
              <a:t>, альтернативные места размещения Вышки – от </a:t>
            </a:r>
            <a:r>
              <a:rPr lang="ru-RU" sz="1400" b="1" dirty="0">
                <a:latin typeface="HSE Sans" panose="02000000000000000000" pitchFamily="2" charset="0"/>
              </a:rPr>
              <a:t>10 000 ₽/</a:t>
            </a:r>
            <a:r>
              <a:rPr lang="ru-RU" sz="1400" b="1" dirty="0" err="1">
                <a:latin typeface="HSE Sans" panose="02000000000000000000" pitchFamily="2" charset="0"/>
              </a:rPr>
              <a:t>мес</a:t>
            </a:r>
            <a:r>
              <a:rPr lang="ru-RU" sz="1400" b="1" dirty="0">
                <a:latin typeface="HSE Sans" panose="02000000000000000000" pitchFamily="2" charset="0"/>
              </a:rPr>
              <a:t> 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A364111-A364-2C18-1FC3-4715904A4BB0}"/>
              </a:ext>
            </a:extLst>
          </p:cNvPr>
          <p:cNvSpPr/>
          <p:nvPr/>
        </p:nvSpPr>
        <p:spPr>
          <a:xfrm>
            <a:off x="793070" y="5632012"/>
            <a:ext cx="4648890" cy="91302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E0640C"/>
            </a:solidFill>
            <a:prstDash val="sys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8B7EDE-864B-4EBC-9E88-263977E7CE65}"/>
              </a:ext>
            </a:extLst>
          </p:cNvPr>
          <p:cNvSpPr txBox="1"/>
          <p:nvPr/>
        </p:nvSpPr>
        <p:spPr>
          <a:xfrm>
            <a:off x="799929" y="5683106"/>
            <a:ext cx="4535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dirty="0">
                <a:latin typeface="HSE Sans" panose="02000000000000000000" pitchFamily="2" charset="0"/>
              </a:rPr>
              <a:t>Рекомендуем </a:t>
            </a:r>
            <a:r>
              <a:rPr lang="ru-RU" sz="1600" b="1" dirty="0">
                <a:solidFill>
                  <a:srgbClr val="E0640C"/>
                </a:solidFill>
                <a:latin typeface="HSE Sans" panose="02000000000000000000" pitchFamily="2" charset="0"/>
              </a:rPr>
              <a:t>запастись наличными деньгами </a:t>
            </a:r>
            <a:br>
              <a:rPr lang="ru-RU" sz="1600" dirty="0">
                <a:latin typeface="HSE Sans" panose="02000000000000000000" pitchFamily="2" charset="0"/>
              </a:rPr>
            </a:br>
            <a:r>
              <a:rPr lang="en-US" sz="1600" dirty="0">
                <a:latin typeface="HSE Sans" panose="02000000000000000000" pitchFamily="2" charset="0"/>
              </a:rPr>
              <a:t>($</a:t>
            </a:r>
            <a:r>
              <a:rPr lang="ru-RU" sz="1600" dirty="0">
                <a:latin typeface="HSE Sans" panose="02000000000000000000" pitchFamily="2" charset="0"/>
              </a:rPr>
              <a:t> или </a:t>
            </a:r>
            <a:r>
              <a:rPr lang="en-US" sz="1600" dirty="0">
                <a:latin typeface="HSE Sans" panose="02000000000000000000" pitchFamily="2" charset="0"/>
              </a:rPr>
              <a:t>€)</a:t>
            </a:r>
            <a:r>
              <a:rPr lang="ru-RU" sz="1600" dirty="0">
                <a:latin typeface="HSE Sans" panose="02000000000000000000" pitchFamily="2" charset="0"/>
              </a:rPr>
              <a:t> в расчете как минимум на 2-3 месяца жизни в Москве  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799320E0-E88E-CF03-6F62-18BB67F63855}"/>
              </a:ext>
            </a:extLst>
          </p:cNvPr>
          <p:cNvSpPr/>
          <p:nvPr/>
        </p:nvSpPr>
        <p:spPr>
          <a:xfrm>
            <a:off x="6576400" y="5642089"/>
            <a:ext cx="4744918" cy="91302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E0640C"/>
            </a:solidFill>
            <a:prstDash val="sys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31B0BB-E658-7BF4-F330-ACB47FC8E4D8}"/>
              </a:ext>
            </a:extLst>
          </p:cNvPr>
          <p:cNvSpPr txBox="1"/>
          <p:nvPr/>
        </p:nvSpPr>
        <p:spPr>
          <a:xfrm>
            <a:off x="6671941" y="5692797"/>
            <a:ext cx="4535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dirty="0">
                <a:latin typeface="HSE Sans" panose="02000000000000000000" pitchFamily="2" charset="0"/>
              </a:rPr>
              <a:t>Чтобы получать переводы из-за рубежа, открой</a:t>
            </a:r>
            <a:r>
              <a:rPr lang="ru-RU" sz="1600" b="1" dirty="0">
                <a:latin typeface="HSE Sans" panose="02000000000000000000" pitchFamily="2" charset="0"/>
              </a:rPr>
              <a:t> </a:t>
            </a:r>
            <a:r>
              <a:rPr lang="ru-RU" sz="1600" dirty="0">
                <a:latin typeface="HSE Sans" panose="02000000000000000000" pitchFamily="2" charset="0"/>
              </a:rPr>
              <a:t>по приезде </a:t>
            </a:r>
            <a:r>
              <a:rPr lang="ru-RU" sz="1600" b="1" dirty="0">
                <a:solidFill>
                  <a:srgbClr val="E0640C"/>
                </a:solidFill>
                <a:latin typeface="HSE Sans" panose="02000000000000000000" pitchFamily="2" charset="0"/>
              </a:rPr>
              <a:t>карту российского банка</a:t>
            </a:r>
            <a:r>
              <a:rPr lang="ru-RU" sz="1600" dirty="0">
                <a:latin typeface="HSE Sans" panose="02000000000000000000" pitchFamily="2" charset="0"/>
              </a:rPr>
              <a:t>, который </a:t>
            </a:r>
            <a:r>
              <a:rPr lang="ru-RU" sz="1600" dirty="0">
                <a:latin typeface="HSE Sans" panose="02000000000000000000" pitchFamily="2" charset="0"/>
                <a:hlinkClick r:id="rId9"/>
              </a:rPr>
              <a:t>не попал под санкции</a:t>
            </a:r>
            <a:endParaRPr lang="ru-RU" sz="1600" dirty="0">
              <a:latin typeface="HSE Sans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66858" y="2269977"/>
            <a:ext cx="4744918" cy="3049524"/>
          </a:xfrm>
          <a:prstGeom prst="rect">
            <a:avLst/>
          </a:prstGeom>
        </p:spPr>
      </p:pic>
      <p:sp>
        <p:nvSpPr>
          <p:cNvPr id="28" name="Текст 5">
            <a:extLst>
              <a:ext uri="{FF2B5EF4-FFF2-40B4-BE49-F238E27FC236}">
                <a16:creationId xmlns:a16="http://schemas.microsoft.com/office/drawing/2014/main" id="{589F3E30-5B8C-62E9-53F6-422FBA37708B}"/>
              </a:ext>
            </a:extLst>
          </p:cNvPr>
          <p:cNvSpPr txBox="1">
            <a:spLocks/>
          </p:cNvSpPr>
          <p:nvPr/>
        </p:nvSpPr>
        <p:spPr>
          <a:xfrm>
            <a:off x="7308743" y="2580351"/>
            <a:ext cx="3590928" cy="377179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80000"/>
            </a:pPr>
            <a:r>
              <a:rPr lang="ru-RU" sz="1400" dirty="0">
                <a:solidFill>
                  <a:srgbClr val="102D69"/>
                </a:solidFill>
              </a:rPr>
              <a:t>Полис ДМС – от </a:t>
            </a:r>
            <a:r>
              <a:rPr lang="ru-RU" sz="1400" b="1" dirty="0">
                <a:solidFill>
                  <a:srgbClr val="102D69"/>
                </a:solidFill>
              </a:rPr>
              <a:t>4000 </a:t>
            </a:r>
            <a:r>
              <a:rPr lang="ru-RU" sz="1400" b="1" dirty="0"/>
              <a:t>₽</a:t>
            </a:r>
          </a:p>
          <a:p>
            <a:pPr>
              <a:buSzPct val="80000"/>
            </a:pPr>
            <a:endParaRPr lang="ru-RU" sz="1400" dirty="0"/>
          </a:p>
          <a:p>
            <a:pPr algn="ctr">
              <a:buSzPct val="80000"/>
            </a:pPr>
            <a:r>
              <a:rPr lang="ru-RU" sz="1800" b="1" dirty="0">
                <a:solidFill>
                  <a:srgbClr val="102D69"/>
                </a:solidFill>
              </a:rPr>
              <a:t> </a:t>
            </a:r>
            <a:br>
              <a:rPr lang="ru-RU" sz="1800" b="1" dirty="0">
                <a:solidFill>
                  <a:srgbClr val="102D69"/>
                </a:solidFill>
              </a:rPr>
            </a:br>
            <a:endParaRPr lang="ru-RU" sz="1800" b="1" dirty="0">
              <a:solidFill>
                <a:srgbClr val="102D69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03369" y="3273028"/>
            <a:ext cx="703682" cy="555485"/>
          </a:xfrm>
          <a:prstGeom prst="rect">
            <a:avLst/>
          </a:prstGeom>
        </p:spPr>
      </p:pic>
      <p:sp>
        <p:nvSpPr>
          <p:cNvPr id="29" name="Текст 5">
            <a:extLst>
              <a:ext uri="{FF2B5EF4-FFF2-40B4-BE49-F238E27FC236}">
                <a16:creationId xmlns:a16="http://schemas.microsoft.com/office/drawing/2014/main" id="{589F3E30-5B8C-62E9-53F6-422FBA37708B}"/>
              </a:ext>
            </a:extLst>
          </p:cNvPr>
          <p:cNvSpPr txBox="1">
            <a:spLocks/>
          </p:cNvSpPr>
          <p:nvPr/>
        </p:nvSpPr>
        <p:spPr>
          <a:xfrm>
            <a:off x="7349856" y="3172082"/>
            <a:ext cx="3590928" cy="74129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80000"/>
            </a:pPr>
            <a:r>
              <a:rPr lang="ru-RU" sz="1400" dirty="0">
                <a:solidFill>
                  <a:srgbClr val="102D69"/>
                </a:solidFill>
              </a:rPr>
              <a:t>Прохождение </a:t>
            </a:r>
            <a:r>
              <a:rPr lang="ru-RU" sz="1400" dirty="0"/>
              <a:t>процедур по медицинскому освидетельствованию, дактилоскопии и фотографированию – </a:t>
            </a:r>
            <a:r>
              <a:rPr lang="ru-RU" sz="1400" b="1" dirty="0"/>
              <a:t>5900 ₽</a:t>
            </a:r>
            <a:endParaRPr lang="en-US" sz="1400" b="1" dirty="0"/>
          </a:p>
          <a:p>
            <a:pPr>
              <a:buSzPct val="80000"/>
            </a:pPr>
            <a:endParaRPr lang="ru-RU" sz="1400" dirty="0"/>
          </a:p>
          <a:p>
            <a:pPr algn="ctr">
              <a:buSzPct val="80000"/>
            </a:pPr>
            <a:r>
              <a:rPr lang="ru-RU" sz="1800" b="1" dirty="0">
                <a:solidFill>
                  <a:srgbClr val="102D69"/>
                </a:solidFill>
              </a:rPr>
              <a:t> </a:t>
            </a:r>
            <a:br>
              <a:rPr lang="ru-RU" sz="1800" b="1" dirty="0">
                <a:solidFill>
                  <a:srgbClr val="102D69"/>
                </a:solidFill>
              </a:rPr>
            </a:br>
            <a:endParaRPr lang="ru-RU" sz="1800" b="1" dirty="0">
              <a:solidFill>
                <a:srgbClr val="102D69"/>
              </a:solidFill>
            </a:endParaRPr>
          </a:p>
        </p:txBody>
      </p:sp>
      <p:sp>
        <p:nvSpPr>
          <p:cNvPr id="34" name="Текст 5">
            <a:extLst>
              <a:ext uri="{FF2B5EF4-FFF2-40B4-BE49-F238E27FC236}">
                <a16:creationId xmlns:a16="http://schemas.microsoft.com/office/drawing/2014/main" id="{589F3E30-5B8C-62E9-53F6-422FBA37708B}"/>
              </a:ext>
            </a:extLst>
          </p:cNvPr>
          <p:cNvSpPr txBox="1">
            <a:spLocks/>
          </p:cNvSpPr>
          <p:nvPr/>
        </p:nvSpPr>
        <p:spPr>
          <a:xfrm>
            <a:off x="7405084" y="4242273"/>
            <a:ext cx="3690836" cy="505934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80000"/>
            </a:pPr>
            <a:r>
              <a:rPr lang="ru-RU" sz="1400" dirty="0"/>
              <a:t>Продление визы – </a:t>
            </a:r>
            <a:r>
              <a:rPr lang="ru-RU" sz="1400" b="1" dirty="0"/>
              <a:t>1600 ₽</a:t>
            </a:r>
            <a:endParaRPr lang="en-US" sz="1400" b="1" dirty="0"/>
          </a:p>
          <a:p>
            <a:pPr>
              <a:buSzPct val="80000"/>
            </a:pPr>
            <a:endParaRPr lang="ru-RU" sz="1400" dirty="0"/>
          </a:p>
          <a:p>
            <a:pPr algn="ctr">
              <a:buSzPct val="80000"/>
            </a:pPr>
            <a:r>
              <a:rPr lang="ru-RU" sz="1800" b="1" dirty="0">
                <a:solidFill>
                  <a:srgbClr val="102D69"/>
                </a:solidFill>
              </a:rPr>
              <a:t> </a:t>
            </a:r>
            <a:br>
              <a:rPr lang="ru-RU" sz="1800" b="1" dirty="0">
                <a:solidFill>
                  <a:srgbClr val="102D69"/>
                </a:solidFill>
              </a:rPr>
            </a:br>
            <a:endParaRPr lang="ru-RU" sz="1800" b="1" dirty="0">
              <a:solidFill>
                <a:srgbClr val="102D69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2"/>
          <a:srcRect l="1639" t="10383" b="2541"/>
          <a:stretch/>
        </p:blipFill>
        <p:spPr>
          <a:xfrm flipV="1">
            <a:off x="6671941" y="2483788"/>
            <a:ext cx="506665" cy="492619"/>
          </a:xfrm>
          <a:prstGeom prst="ellipse">
            <a:avLst/>
          </a:prstGeom>
        </p:spPr>
      </p:pic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67FEEF7-CDE0-3880-9084-2FFAE5ED0D9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9918" t="4809" r="19088" b="4111"/>
          <a:stretch/>
        </p:blipFill>
        <p:spPr>
          <a:xfrm>
            <a:off x="6634468" y="4125134"/>
            <a:ext cx="603006" cy="50593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1068853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03B85AB-79A3-AC54-ACC7-7CED4B87C6BC}"/>
              </a:ext>
            </a:extLst>
          </p:cNvPr>
          <p:cNvSpPr/>
          <p:nvPr/>
        </p:nvSpPr>
        <p:spPr>
          <a:xfrm>
            <a:off x="8210574" y="2552283"/>
            <a:ext cx="3645463" cy="248111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943E2946-4600-5D39-44A4-DB6E5AA9B1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000" dirty="0">
                <a:solidFill>
                  <a:srgbClr val="0E2D69"/>
                </a:solidFill>
                <a:latin typeface="HSE Sans" panose="02000000000000000000" pitchFamily="2" charset="0"/>
              </a:rPr>
              <a:t>Центр поддержки иностранных студентов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2BF87A-2B5C-4379-CDE1-7FB902C498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Вебинар «Подготовка к приезду и обзор первых дней»</a:t>
            </a:r>
          </a:p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36284DD-AF21-4905-67E1-155D36685E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70973" y="3621821"/>
            <a:ext cx="7041181" cy="336113"/>
          </a:xfrm>
        </p:spPr>
        <p:txBody>
          <a:bodyPr numCol="1"/>
          <a:lstStyle/>
          <a:p>
            <a:r>
              <a:rPr lang="ru-RU" sz="1600" dirty="0"/>
              <a:t>–  </a:t>
            </a:r>
            <a:r>
              <a:rPr lang="ru-RU" sz="1600" b="1" dirty="0"/>
              <a:t>Я хорошо говорю по-русски, значит, Бадди мне не нужен?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A10FD7E-D34F-A142-866A-120D89A46A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Подготовка к приезду</a:t>
            </a:r>
          </a:p>
        </p:txBody>
      </p:sp>
      <p:pic>
        <p:nvPicPr>
          <p:cNvPr id="13" name="Рисунок 12" descr="Значок &quot;Вопросительный знак&quot; со сплошной заливкой">
            <a:extLst>
              <a:ext uri="{FF2B5EF4-FFF2-40B4-BE49-F238E27FC236}">
                <a16:creationId xmlns:a16="http://schemas.microsoft.com/office/drawing/2014/main" id="{32A5FCC4-9883-9C67-2ACA-8D2B64848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676" y="3537925"/>
            <a:ext cx="457200" cy="457200"/>
          </a:xfrm>
          <a:prstGeom prst="rect">
            <a:avLst/>
          </a:prstGeom>
        </p:spPr>
      </p:pic>
      <p:pic>
        <p:nvPicPr>
          <p:cNvPr id="15" name="Рисунок 14" descr="Информация со сплошной заливкой">
            <a:extLst>
              <a:ext uri="{FF2B5EF4-FFF2-40B4-BE49-F238E27FC236}">
                <a16:creationId xmlns:a16="http://schemas.microsoft.com/office/drawing/2014/main" id="{5989EDA5-7C7F-7F46-F9B5-73B89364C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1676" y="4025785"/>
            <a:ext cx="457200" cy="457200"/>
          </a:xfrm>
          <a:prstGeom prst="rect">
            <a:avLst/>
          </a:prstGeom>
        </p:spPr>
      </p:pic>
      <p:sp>
        <p:nvSpPr>
          <p:cNvPr id="16" name="Текст 4">
            <a:extLst>
              <a:ext uri="{FF2B5EF4-FFF2-40B4-BE49-F238E27FC236}">
                <a16:creationId xmlns:a16="http://schemas.microsoft.com/office/drawing/2014/main" id="{5BCA0B9E-5CBA-CA05-B7BA-096ECD62BA97}"/>
              </a:ext>
            </a:extLst>
          </p:cNvPr>
          <p:cNvSpPr txBox="1">
            <a:spLocks/>
          </p:cNvSpPr>
          <p:nvPr/>
        </p:nvSpPr>
        <p:spPr>
          <a:xfrm>
            <a:off x="1070973" y="3982038"/>
            <a:ext cx="6655288" cy="759760"/>
          </a:xfrm>
          <a:prstGeom prst="rect">
            <a:avLst/>
          </a:prstGeom>
        </p:spPr>
        <p:txBody>
          <a:bodyPr vert="horz" lIns="0" tIns="0" rIns="0" bIns="45720" numCol="1" spcCol="25200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/>
              <a:t>Москва – это большой город, поэтому даже если ты владеешь русским языком, ты можешь столкнуться с сложностями по прибытии. Рекомендуем тебе не стесняться и отправить запрос на помощь Бадди.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62A3ED-D766-CBFA-F077-81F150FD78DE}"/>
              </a:ext>
            </a:extLst>
          </p:cNvPr>
          <p:cNvSpPr txBox="1"/>
          <p:nvPr/>
        </p:nvSpPr>
        <p:spPr>
          <a:xfrm>
            <a:off x="977140" y="5346465"/>
            <a:ext cx="77641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Если тебе нужна помощь Бадди, заполни эту </a:t>
            </a:r>
            <a:r>
              <a:rPr lang="ru-RU" sz="1600" dirty="0">
                <a:hlinkClick r:id="rId6"/>
              </a:rPr>
              <a:t>форму</a:t>
            </a:r>
            <a:r>
              <a:rPr lang="ru-RU" sz="1600" dirty="0"/>
              <a:t>. Как только Бадди выберет тебя, ты получишь письмо на указанную электронную почту с дальнейшей инструкцией.</a:t>
            </a:r>
          </a:p>
        </p:txBody>
      </p:sp>
      <p:pic>
        <p:nvPicPr>
          <p:cNvPr id="19" name="Рисунок 18" descr="Значок &quot;Вопросительный знак&quot; со сплошной заливкой">
            <a:extLst>
              <a:ext uri="{FF2B5EF4-FFF2-40B4-BE49-F238E27FC236}">
                <a16:creationId xmlns:a16="http://schemas.microsoft.com/office/drawing/2014/main" id="{BEC0412F-5359-4694-DD76-62D4B809E2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7297" y="4900935"/>
            <a:ext cx="457200" cy="457200"/>
          </a:xfrm>
          <a:prstGeom prst="rect">
            <a:avLst/>
          </a:prstGeom>
        </p:spPr>
      </p:pic>
      <p:pic>
        <p:nvPicPr>
          <p:cNvPr id="20" name="Рисунок 19" descr="Информация со сплошной заливкой">
            <a:extLst>
              <a:ext uri="{FF2B5EF4-FFF2-40B4-BE49-F238E27FC236}">
                <a16:creationId xmlns:a16="http://schemas.microsoft.com/office/drawing/2014/main" id="{91BAD0E2-5D9A-6DA5-2643-F225A84C8E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5522" y="5388795"/>
            <a:ext cx="457200" cy="4572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159349A-5AFC-3776-3852-65576F61B109}"/>
              </a:ext>
            </a:extLst>
          </p:cNvPr>
          <p:cNvSpPr txBox="1"/>
          <p:nvPr/>
        </p:nvSpPr>
        <p:spPr>
          <a:xfrm>
            <a:off x="977140" y="4960592"/>
            <a:ext cx="70341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–  </a:t>
            </a:r>
            <a:r>
              <a:rPr lang="ru-RU" sz="1600" b="1" dirty="0"/>
              <a:t>Я решил(а), что мне нужен Бадди, что нужно сделать, чтобы его получить?</a:t>
            </a:r>
          </a:p>
        </p:txBody>
      </p:sp>
      <p:sp>
        <p:nvSpPr>
          <p:cNvPr id="22" name="Текст 4">
            <a:extLst>
              <a:ext uri="{FF2B5EF4-FFF2-40B4-BE49-F238E27FC236}">
                <a16:creationId xmlns:a16="http://schemas.microsoft.com/office/drawing/2014/main" id="{4B94DDD2-77A2-081B-D8DC-274FFDE57BC2}"/>
              </a:ext>
            </a:extLst>
          </p:cNvPr>
          <p:cNvSpPr txBox="1">
            <a:spLocks/>
          </p:cNvSpPr>
          <p:nvPr/>
        </p:nvSpPr>
        <p:spPr>
          <a:xfrm>
            <a:off x="1070973" y="2183756"/>
            <a:ext cx="5772957" cy="336113"/>
          </a:xfrm>
          <a:prstGeom prst="rect">
            <a:avLst/>
          </a:prstGeom>
        </p:spPr>
        <p:txBody>
          <a:bodyPr vert="horz" lIns="0" tIns="0" rIns="0" bIns="45720" numCol="1" spcCol="25200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/>
              <a:t>–  </a:t>
            </a:r>
            <a:r>
              <a:rPr lang="ru-RU" sz="1600" b="1" dirty="0"/>
              <a:t>О чем можно попросить Бадди?</a:t>
            </a:r>
          </a:p>
        </p:txBody>
      </p:sp>
      <p:pic>
        <p:nvPicPr>
          <p:cNvPr id="23" name="Рисунок 22" descr="Значок &quot;Вопросительный знак&quot; со сплошной заливкой">
            <a:extLst>
              <a:ext uri="{FF2B5EF4-FFF2-40B4-BE49-F238E27FC236}">
                <a16:creationId xmlns:a16="http://schemas.microsoft.com/office/drawing/2014/main" id="{47026996-9295-76F5-A953-42FC9E637F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2179" y="2091740"/>
            <a:ext cx="460543" cy="460543"/>
          </a:xfrm>
          <a:prstGeom prst="rect">
            <a:avLst/>
          </a:prstGeom>
        </p:spPr>
      </p:pic>
      <p:pic>
        <p:nvPicPr>
          <p:cNvPr id="24" name="Рисунок 23" descr="Информация со сплошной заливкой">
            <a:extLst>
              <a:ext uri="{FF2B5EF4-FFF2-40B4-BE49-F238E27FC236}">
                <a16:creationId xmlns:a16="http://schemas.microsoft.com/office/drawing/2014/main" id="{4C07F3C9-87B6-B0B5-4A65-93B65B0A8A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5522" y="2579866"/>
            <a:ext cx="457200" cy="457200"/>
          </a:xfrm>
          <a:prstGeom prst="rect">
            <a:avLst/>
          </a:prstGeom>
        </p:spPr>
      </p:pic>
      <p:sp>
        <p:nvSpPr>
          <p:cNvPr id="27" name="Текст 4">
            <a:extLst>
              <a:ext uri="{FF2B5EF4-FFF2-40B4-BE49-F238E27FC236}">
                <a16:creationId xmlns:a16="http://schemas.microsoft.com/office/drawing/2014/main" id="{13960AC8-C3E0-160A-EBDC-3D70891B24BA}"/>
              </a:ext>
            </a:extLst>
          </p:cNvPr>
          <p:cNvSpPr txBox="1">
            <a:spLocks/>
          </p:cNvSpPr>
          <p:nvPr/>
        </p:nvSpPr>
        <p:spPr>
          <a:xfrm>
            <a:off x="1070973" y="2482207"/>
            <a:ext cx="6453952" cy="809182"/>
          </a:xfrm>
          <a:prstGeom prst="rect">
            <a:avLst/>
          </a:prstGeom>
        </p:spPr>
        <p:txBody>
          <a:bodyPr vert="horz" lIns="0" tIns="0" rIns="0" bIns="45720" numCol="1" spcCol="25200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/>
              <a:t>Бадди может встретить тебя у выхода из терминала «Аэроэкспресс», посоветовать куда сходить в Москве и многое другое. Подробную информацию о программе ищи тут: </a:t>
            </a:r>
            <a:r>
              <a:rPr lang="en-US" sz="1600" dirty="0">
                <a:hlinkClick r:id="rId12"/>
              </a:rPr>
              <a:t>https://istudents.hse.ru/esnbuddy</a:t>
            </a:r>
            <a:endParaRPr lang="ru-RU" sz="1600" dirty="0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03A3EAC-244C-EB2B-B531-A3E2F4E907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10574" y="2721767"/>
            <a:ext cx="3578084" cy="1991800"/>
          </a:xfrm>
          <a:prstGeom prst="rect">
            <a:avLst/>
          </a:prstGeom>
        </p:spPr>
      </p:pic>
      <p:sp>
        <p:nvSpPr>
          <p:cNvPr id="25" name="Заголовок 3">
            <a:extLst>
              <a:ext uri="{FF2B5EF4-FFF2-40B4-BE49-F238E27FC236}">
                <a16:creationId xmlns:a16="http://schemas.microsoft.com/office/drawing/2014/main" id="{9DD18919-F409-E03E-C4DB-3CECA7CADC02}"/>
              </a:ext>
            </a:extLst>
          </p:cNvPr>
          <p:cNvSpPr txBox="1">
            <a:spLocks/>
          </p:cNvSpPr>
          <p:nvPr/>
        </p:nvSpPr>
        <p:spPr>
          <a:xfrm>
            <a:off x="738650" y="1424606"/>
            <a:ext cx="10714699" cy="494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700" b="1" dirty="0"/>
              <a:t>ПРОГРАММА БАДДИ В ВЫШКЕ </a:t>
            </a:r>
          </a:p>
        </p:txBody>
      </p:sp>
    </p:spTree>
    <p:extLst>
      <p:ext uri="{BB962C8B-B14F-4D97-AF65-F5344CB8AC3E}">
        <p14:creationId xmlns:p14="http://schemas.microsoft.com/office/powerpoint/2010/main" val="93546515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A9D71F8A-CCCF-6512-7CCD-5EC4E5A407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000" dirty="0">
                <a:solidFill>
                  <a:srgbClr val="0E2D69"/>
                </a:solidFill>
                <a:latin typeface="HSE Sans" panose="02000000000000000000" pitchFamily="2" charset="0"/>
              </a:rPr>
              <a:t>Центр поддержки иностранных студентов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C4CF21-0122-164C-F742-0FF7A0CB5B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Вебинар «Подготовка к приезду и обзор первых дней»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C3A645A-CF86-C56B-C745-887EC2A3B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7" y="1602638"/>
            <a:ext cx="11057955" cy="777025"/>
          </a:xfrm>
        </p:spPr>
        <p:txBody>
          <a:bodyPr>
            <a:normAutofit/>
          </a:bodyPr>
          <a:lstStyle/>
          <a:p>
            <a:r>
              <a:rPr lang="ru-RU" sz="2700" b="1" dirty="0"/>
              <a:t>ЧЕК-ЛИСТ ПО ПОДГОТОВКЕ К ПРИЕЗДУ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3AB33CE-722E-9F58-48B5-B240734D22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897" y="2564188"/>
            <a:ext cx="5882015" cy="3745092"/>
          </a:xfrm>
        </p:spPr>
        <p:txBody>
          <a:bodyPr numCol="1"/>
          <a:lstStyle/>
          <a:p>
            <a:r>
              <a:rPr lang="ru-RU" sz="1800" b="1" dirty="0"/>
              <a:t>Чтобы ничего не забыть, перед отъездом из своей страны сверься с чек-листом: </a:t>
            </a:r>
            <a:r>
              <a:rPr lang="en-US" sz="1800" dirty="0">
                <a:hlinkClick r:id="rId2"/>
              </a:rPr>
              <a:t>https://istudents.hse.ru/predeparture</a:t>
            </a:r>
            <a:endParaRPr lang="ru-RU" sz="1800" dirty="0"/>
          </a:p>
          <a:p>
            <a:pPr marL="285750" indent="-285750">
              <a:buSzPct val="150000"/>
              <a:buFont typeface="Wingdings" panose="05000000000000000000" pitchFamily="2" charset="2"/>
              <a:buChar char="q"/>
            </a:pPr>
            <a:r>
              <a:rPr lang="ru-RU" sz="1600" dirty="0"/>
              <a:t>Как оформить студенческую визу;</a:t>
            </a:r>
          </a:p>
          <a:p>
            <a:pPr marL="285750" indent="-285750">
              <a:buSzPct val="150000"/>
              <a:buFont typeface="Wingdings" panose="05000000000000000000" pitchFamily="2" charset="2"/>
              <a:buChar char="q"/>
            </a:pPr>
            <a:r>
              <a:rPr lang="ru-RU" sz="1600" dirty="0"/>
              <a:t>Что нужно сделать перед прибытием;</a:t>
            </a:r>
          </a:p>
          <a:p>
            <a:pPr marL="285750" indent="-285750">
              <a:buSzPct val="150000"/>
              <a:buFont typeface="Wingdings" panose="05000000000000000000" pitchFamily="2" charset="2"/>
              <a:buChar char="q"/>
            </a:pPr>
            <a:r>
              <a:rPr lang="ru-RU" sz="1600" dirty="0"/>
              <a:t>Как заселиться в общежитие;</a:t>
            </a:r>
          </a:p>
          <a:p>
            <a:pPr marL="285750" indent="-285750">
              <a:buSzPct val="150000"/>
              <a:buFont typeface="Wingdings" panose="05000000000000000000" pitchFamily="2" charset="2"/>
              <a:buChar char="q"/>
            </a:pPr>
            <a:r>
              <a:rPr lang="ru-RU" sz="1600" dirty="0"/>
              <a:t>Как оформить медицинскую страховку;</a:t>
            </a:r>
          </a:p>
          <a:p>
            <a:pPr marL="285750" indent="-285750">
              <a:buSzPct val="150000"/>
              <a:buFont typeface="Wingdings" panose="05000000000000000000" pitchFamily="2" charset="2"/>
              <a:buChar char="q"/>
            </a:pPr>
            <a:r>
              <a:rPr lang="ru-RU" sz="1600" dirty="0"/>
              <a:t>Какие медицинские справки взять с собой и др.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0B404D2F-5554-1B95-C1CA-D7A684AB40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Подготовка к приезду</a:t>
            </a:r>
          </a:p>
          <a:p>
            <a:endParaRPr lang="ru-RU" dirty="0"/>
          </a:p>
        </p:txBody>
      </p:sp>
      <p:pic>
        <p:nvPicPr>
          <p:cNvPr id="9" name="Рисунок 8" descr="Флажок со сплошной заливкой">
            <a:extLst>
              <a:ext uri="{FF2B5EF4-FFF2-40B4-BE49-F238E27FC236}">
                <a16:creationId xmlns:a16="http://schemas.microsoft.com/office/drawing/2014/main" id="{AFBEBD0D-8487-C67A-924C-5E2C5356A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5897" y="3145172"/>
            <a:ext cx="283828" cy="283828"/>
          </a:xfrm>
          <a:prstGeom prst="rect">
            <a:avLst/>
          </a:prstGeom>
        </p:spPr>
      </p:pic>
      <p:pic>
        <p:nvPicPr>
          <p:cNvPr id="10" name="Рисунок 9" descr="Флажок со сплошной заливкой">
            <a:extLst>
              <a:ext uri="{FF2B5EF4-FFF2-40B4-BE49-F238E27FC236}">
                <a16:creationId xmlns:a16="http://schemas.microsoft.com/office/drawing/2014/main" id="{97120132-CAE8-EADF-9768-0A79EF29E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6383" y="3535975"/>
            <a:ext cx="283828" cy="283828"/>
          </a:xfrm>
          <a:prstGeom prst="rect">
            <a:avLst/>
          </a:prstGeom>
        </p:spPr>
      </p:pic>
      <p:pic>
        <p:nvPicPr>
          <p:cNvPr id="11" name="Рисунок 10" descr="Флажок со сплошной заливкой">
            <a:extLst>
              <a:ext uri="{FF2B5EF4-FFF2-40B4-BE49-F238E27FC236}">
                <a16:creationId xmlns:a16="http://schemas.microsoft.com/office/drawing/2014/main" id="{D46781F9-34F9-3AB6-1D45-826BE3869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6383" y="3953955"/>
            <a:ext cx="283828" cy="283828"/>
          </a:xfrm>
          <a:prstGeom prst="rect">
            <a:avLst/>
          </a:prstGeom>
        </p:spPr>
      </p:pic>
      <p:pic>
        <p:nvPicPr>
          <p:cNvPr id="12" name="Рисунок 11" descr="Флажок со сплошной заливкой">
            <a:extLst>
              <a:ext uri="{FF2B5EF4-FFF2-40B4-BE49-F238E27FC236}">
                <a16:creationId xmlns:a16="http://schemas.microsoft.com/office/drawing/2014/main" id="{A7840CC8-19BE-1A31-21C4-23014FB74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5897" y="4353876"/>
            <a:ext cx="283828" cy="283828"/>
          </a:xfrm>
          <a:prstGeom prst="rect">
            <a:avLst/>
          </a:prstGeom>
        </p:spPr>
      </p:pic>
      <p:pic>
        <p:nvPicPr>
          <p:cNvPr id="13" name="Рисунок 12" descr="Флажок со сплошной заливкой">
            <a:extLst>
              <a:ext uri="{FF2B5EF4-FFF2-40B4-BE49-F238E27FC236}">
                <a16:creationId xmlns:a16="http://schemas.microsoft.com/office/drawing/2014/main" id="{4298B3DB-0513-AFA7-2061-87CE3EA55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5897" y="4729966"/>
            <a:ext cx="283828" cy="28382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9354B79-694B-7F34-8465-6C2CCCDA6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3178" y="1602638"/>
            <a:ext cx="4883325" cy="3984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6642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9E796A-4D75-EC65-0240-6E619E0B56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180"/>
          <a:stretch/>
        </p:blipFill>
        <p:spPr>
          <a:xfrm flipH="1">
            <a:off x="5029925" y="3557719"/>
            <a:ext cx="2458987" cy="93878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95C0D-D7DC-EF40-9E45-F5F0A48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174" y="2892843"/>
            <a:ext cx="9976491" cy="1978323"/>
          </a:xfrm>
        </p:spPr>
        <p:txBody>
          <a:bodyPr/>
          <a:lstStyle/>
          <a:p>
            <a:pPr algn="ctr"/>
            <a:r>
              <a:rPr lang="en-US" b="1" dirty="0"/>
              <a:t>II. </a:t>
            </a:r>
            <a:r>
              <a:rPr lang="ru-RU" b="1" dirty="0"/>
              <a:t>ПРИБЫТИЕ И ОБЗОР ПЕРВЫХ ДНЕЙ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5EA7E-BEC4-B745-B2A8-D4E4AFC614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1600" dirty="0">
                <a:solidFill>
                  <a:srgbClr val="0E2D69"/>
                </a:solidFill>
                <a:latin typeface="HSE Sans" panose="02000000000000000000" pitchFamily="2" charset="0"/>
              </a:rPr>
              <a:t>Центр поддержки иностранных студентов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8D49EC-434A-5443-AC3F-85F01995E6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ru-RU" dirty="0"/>
              <a:t>Вебинар «Подготовка к приезду и обзор первых дней»</a:t>
            </a:r>
          </a:p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ru-RU" dirty="0"/>
              <a:t>Москва</a:t>
            </a:r>
          </a:p>
          <a:p>
            <a:r>
              <a:rPr lang="ru-RU" dirty="0"/>
              <a:t>2022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3428DB-5AD3-0A08-2A5C-09B4476609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821"/>
          <a:stretch/>
        </p:blipFill>
        <p:spPr>
          <a:xfrm flipH="1">
            <a:off x="4980628" y="4480873"/>
            <a:ext cx="2458987" cy="136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81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000" dirty="0">
            <a:latin typeface="HSE Sans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A9C74E6E830D74E9B0FDDB4017A5417" ma:contentTypeVersion="13" ma:contentTypeDescription="Создание документа." ma:contentTypeScope="" ma:versionID="d4e423622451d608a8a05f4da7a1e1a2">
  <xsd:schema xmlns:xsd="http://www.w3.org/2001/XMLSchema" xmlns:xs="http://www.w3.org/2001/XMLSchema" xmlns:p="http://schemas.microsoft.com/office/2006/metadata/properties" xmlns:ns2="9875bd71-cde8-496c-a136-433f55d5e6d0" xmlns:ns3="e96afe77-3acb-4328-97fc-408e1bde3ecd" targetNamespace="http://schemas.microsoft.com/office/2006/metadata/properties" ma:root="true" ma:fieldsID="4831203c63c08b9f52ea6d3ee0d7a96e" ns2:_="" ns3:_="">
    <xsd:import namespace="9875bd71-cde8-496c-a136-433f55d5e6d0"/>
    <xsd:import namespace="e96afe77-3acb-4328-97fc-408e1bde3e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5bd71-cde8-496c-a136-433f55d5e6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afe77-3acb-4328-97fc-408e1bde3e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34386AA-1848-4C75-B336-1053927CB0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4651DD-DCCC-4759-B2F6-7F520BDCC2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75bd71-cde8-496c-a136-433f55d5e6d0"/>
    <ds:schemaRef ds:uri="e96afe77-3acb-4328-97fc-408e1bde3e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33DAF31-D8A6-49A0-9A5D-8B2EA5B1C511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dcmitype/"/>
    <ds:schemaRef ds:uri="e96afe77-3acb-4328-97fc-408e1bde3ecd"/>
    <ds:schemaRef ds:uri="http://schemas.microsoft.com/office/2006/metadata/properties"/>
    <ds:schemaRef ds:uri="http://purl.org/dc/terms/"/>
    <ds:schemaRef ds:uri="http://www.w3.org/XML/1998/namespace"/>
    <ds:schemaRef ds:uri="http://schemas.openxmlformats.org/package/2006/metadata/core-properties"/>
    <ds:schemaRef ds:uri="9875bd71-cde8-496c-a136-433f55d5e6d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6239</TotalTime>
  <Words>2119</Words>
  <Application>Microsoft Office PowerPoint</Application>
  <PresentationFormat>Широкоэкранный</PresentationFormat>
  <Paragraphs>325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Century Gothic</vt:lpstr>
      <vt:lpstr>Courier New</vt:lpstr>
      <vt:lpstr>HSE Sans</vt:lpstr>
      <vt:lpstr>Wingdings</vt:lpstr>
      <vt:lpstr>Office Theme</vt:lpstr>
      <vt:lpstr>ВЕБИНАР «ПОДГОТОВКА К ПРИЕЗДУ И ОБЗОР ПЕРВЫХ ДНЕЙ»</vt:lpstr>
      <vt:lpstr>Презентация PowerPoint</vt:lpstr>
      <vt:lpstr>I. ПОДГОТОВКА  К ПРИЕЗДУ </vt:lpstr>
      <vt:lpstr>ПЛАНИРОВАНИЕ И ВЫБОР МЕСТА ПРОЖИВАНИЯ </vt:lpstr>
      <vt:lpstr>МЕДИЦИНСКИЕ СПРАВКИ И ТЕСТ ПЦР</vt:lpstr>
      <vt:lpstr>СКОЛЬКО СТОИТ ЖИТЬ В МОСКВЕ?</vt:lpstr>
      <vt:lpstr>Презентация PowerPoint</vt:lpstr>
      <vt:lpstr>ЧЕК-ЛИСТ ПО ПОДГОТОВКЕ К ПРИЕЗДУ</vt:lpstr>
      <vt:lpstr>II. ПРИБЫТИЕ И ОБЗОР ПЕРВЫХ ДНЕЙ</vt:lpstr>
      <vt:lpstr>ВЪЕЗД В РОССИЮ И ПЕРЕСЕЧЕНИЕ ГРАНИЦЫ</vt:lpstr>
      <vt:lpstr>СТРАХОВОЙ МЕДИЦИНСКИЙ ПОЛИС (ДМС)</vt:lpstr>
      <vt:lpstr>НАВИГАЦИЯ В МОСКВЕ</vt:lpstr>
      <vt:lpstr>МОБИЛЬНАЯ СВЯЗЬ</vt:lpstr>
      <vt:lpstr>ЗАСЕЛЕНИЕ В МЕСТО ПРОЖИВАНИЯ </vt:lpstr>
      <vt:lpstr>КОНСУЛЬСКИЙ УЧЁТ</vt:lpstr>
      <vt:lpstr>КВИЗ </vt:lpstr>
      <vt:lpstr>КВИЗ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НАША КОМАНДА</vt:lpstr>
      <vt:lpstr>ОБРАТНАЯ СВЯЗЬ</vt:lpstr>
      <vt:lpstr>ПОЛЕЗНЫЕ РЕСУРСЫ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Кутьков Юрий Юрьевич</dc:creator>
  <cp:lastModifiedBy>Мамонова Мария Сергеевна</cp:lastModifiedBy>
  <cp:revision>105</cp:revision>
  <cp:lastPrinted>2021-11-11T13:08:42Z</cp:lastPrinted>
  <dcterms:created xsi:type="dcterms:W3CDTF">2021-11-11T08:52:47Z</dcterms:created>
  <dcterms:modified xsi:type="dcterms:W3CDTF">2022-08-01T09:21:12Z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0x0101002A9C74E6E830D74E9B0FDDB4017A5417</vt:lpwstr>
  </property>
</Properties>
</file>