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2" r:id="rId4"/>
    <p:sldId id="276" r:id="rId5"/>
    <p:sldId id="274" r:id="rId6"/>
    <p:sldId id="263" r:id="rId7"/>
  </p:sldIdLst>
  <p:sldSz cx="13004800" cy="9753600"/>
  <p:notesSz cx="6858000" cy="9144000"/>
  <p:defaultTextStyle>
    <a:defPPr marL="0" marR="0" indent="0" algn="l" defTabSz="91403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508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017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527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036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2544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052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599563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071" algn="ctr" defTabSz="5839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88"/>
  </p:normalViewPr>
  <p:slideViewPr>
    <p:cSldViewPr snapToGrid="0" snapToObjects="1">
      <p:cViewPr>
        <p:scale>
          <a:sx n="80" d="100"/>
          <a:sy n="80" d="100"/>
        </p:scale>
        <p:origin x="-1512" y="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7558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508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017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527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036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2544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052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599563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071" defTabSz="457017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7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2" y="6362701"/>
            <a:ext cx="10464801" cy="47188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3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2" y="4266439"/>
            <a:ext cx="10464801" cy="6873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01" tIns="45701" rIns="91401" bIns="45701" anchor="t">
            <a:noAutofit/>
          </a:bodyPr>
          <a:lstStyle/>
          <a:p>
            <a:endParaRPr/>
          </a:p>
        </p:txBody>
      </p:sp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606553" y="635000"/>
            <a:ext cx="9778999" cy="5918200"/>
          </a:xfrm>
          <a:prstGeom prst="rect">
            <a:avLst/>
          </a:prstGeom>
        </p:spPr>
        <p:txBody>
          <a:bodyPr lIns="91401" tIns="45701" rIns="91401" bIns="45701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2" y="6718299"/>
            <a:ext cx="10464801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2" y="8191502"/>
            <a:ext cx="10464801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508" algn="ctr">
              <a:spcBef>
                <a:spcPts val="0"/>
              </a:spcBef>
              <a:buSzTx/>
              <a:buNone/>
              <a:defRPr sz="3200"/>
            </a:lvl2pPr>
            <a:lvl3pPr marL="0" indent="457017" algn="ctr">
              <a:spcBef>
                <a:spcPts val="0"/>
              </a:spcBef>
              <a:buSzTx/>
              <a:buNone/>
              <a:defRPr sz="3200"/>
            </a:lvl3pPr>
            <a:lvl4pPr marL="0" indent="685527" algn="ctr">
              <a:spcBef>
                <a:spcPts val="0"/>
              </a:spcBef>
              <a:buSzTx/>
              <a:buNone/>
              <a:defRPr sz="3200"/>
            </a:lvl4pPr>
            <a:lvl5pPr marL="0" indent="91403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03712" y="9245599"/>
            <a:ext cx="384680" cy="3795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2" y="3225804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0"/>
          </a:xfrm>
          <a:prstGeom prst="rect">
            <a:avLst/>
          </a:prstGeom>
        </p:spPr>
        <p:txBody>
          <a:bodyPr lIns="91401" tIns="45701" rIns="91401" bIns="45701" anchor="t">
            <a:noAutofit/>
          </a:bodyPr>
          <a:lstStyle/>
          <a:p>
            <a:endParaRPr/>
          </a:p>
        </p:txBody>
      </p:sp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2"/>
            <a:ext cx="5334000" cy="3987799"/>
          </a:xfrm>
          <a:prstGeom prst="rect">
            <a:avLst/>
          </a:prstGeom>
        </p:spPr>
        <p:txBody>
          <a:bodyPr anchor="b"/>
          <a:lstStyle>
            <a:lvl1pPr>
              <a:defRPr sz="6100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4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508" algn="ctr">
              <a:spcBef>
                <a:spcPts val="0"/>
              </a:spcBef>
              <a:buSzTx/>
              <a:buNone/>
              <a:defRPr sz="3200"/>
            </a:lvl2pPr>
            <a:lvl3pPr marL="0" indent="457017" algn="ctr">
              <a:spcBef>
                <a:spcPts val="0"/>
              </a:spcBef>
              <a:buSzTx/>
              <a:buNone/>
              <a:defRPr sz="3200"/>
            </a:lvl3pPr>
            <a:lvl4pPr marL="0" indent="685527" algn="ctr">
              <a:spcBef>
                <a:spcPts val="0"/>
              </a:spcBef>
              <a:buSzTx/>
              <a:buNone/>
              <a:defRPr sz="3200"/>
            </a:lvl4pPr>
            <a:lvl5pPr marL="0" indent="91403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1" y="2603501"/>
            <a:ext cx="5334000" cy="6286499"/>
          </a:xfrm>
          <a:prstGeom prst="rect">
            <a:avLst/>
          </a:prstGeom>
        </p:spPr>
        <p:txBody>
          <a:bodyPr lIns="91401" tIns="45701" rIns="91401" bIns="45701" anchor="t">
            <a:noAutofit/>
          </a:bodyPr>
          <a:lstStyle/>
          <a:p>
            <a:endParaRPr/>
          </a:p>
        </p:txBody>
      </p:sp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1"/>
            <a:ext cx="5334000" cy="6286499"/>
          </a:xfrm>
          <a:prstGeom prst="rect">
            <a:avLst/>
          </a:prstGeom>
        </p:spPr>
        <p:txBody>
          <a:bodyPr/>
          <a:lstStyle>
            <a:lvl1pPr marL="342763" indent="-342763">
              <a:spcBef>
                <a:spcPts val="3200"/>
              </a:spcBef>
              <a:defRPr sz="2900"/>
            </a:lvl1pPr>
            <a:lvl2pPr marL="685527" indent="-342763">
              <a:spcBef>
                <a:spcPts val="3200"/>
              </a:spcBef>
              <a:defRPr sz="2900"/>
            </a:lvl2pPr>
            <a:lvl3pPr marL="1028289" indent="-342763">
              <a:spcBef>
                <a:spcPts val="3200"/>
              </a:spcBef>
              <a:defRPr sz="2900"/>
            </a:lvl3pPr>
            <a:lvl4pPr marL="1371052" indent="-342763">
              <a:spcBef>
                <a:spcPts val="3200"/>
              </a:spcBef>
              <a:defRPr sz="2900"/>
            </a:lvl4pPr>
            <a:lvl5pPr marL="1713818" indent="-342763">
              <a:spcBef>
                <a:spcPts val="3200"/>
              </a:spcBef>
              <a:defRPr sz="29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1" y="1270004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1" y="5092699"/>
            <a:ext cx="5334000" cy="3771900"/>
          </a:xfrm>
          <a:prstGeom prst="rect">
            <a:avLst/>
          </a:prstGeom>
        </p:spPr>
        <p:txBody>
          <a:bodyPr lIns="91401" tIns="45701" rIns="91401" bIns="45701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9" y="889001"/>
            <a:ext cx="5334000" cy="3771900"/>
          </a:xfrm>
          <a:prstGeom prst="rect">
            <a:avLst/>
          </a:prstGeom>
        </p:spPr>
        <p:txBody>
          <a:bodyPr lIns="91401" tIns="45701" rIns="91401" bIns="45701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4"/>
            <a:ext cx="5334000" cy="7975600"/>
          </a:xfrm>
          <a:prstGeom prst="rect">
            <a:avLst/>
          </a:prstGeom>
        </p:spPr>
        <p:txBody>
          <a:bodyPr lIns="91401" tIns="45701" rIns="91401" bIns="45701" anchor="t">
            <a:noAutofit/>
          </a:bodyPr>
          <a:lstStyle/>
          <a:p>
            <a:endParaRPr/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1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1" y="2603501"/>
            <a:ext cx="11099800" cy="6286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03712" y="9251950"/>
            <a:ext cx="384680" cy="379551"/>
          </a:xfrm>
          <a:prstGeom prst="rect">
            <a:avLst/>
          </a:prstGeom>
          <a:ln w="12700">
            <a:miter lim="400000"/>
          </a:ln>
        </p:spPr>
        <p:txBody>
          <a:bodyPr wrap="none" lIns="50780" tIns="50780" rIns="50780" bIns="5078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508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017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527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036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2544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052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599563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071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323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8645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2968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7291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1614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5936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0259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4582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3998904" marR="0" indent="-444323" algn="l" defTabSz="583967" rtl="0" latinLnBrk="0">
        <a:lnSpc>
          <a:spcPct val="100000"/>
        </a:lnSpc>
        <a:spcBef>
          <a:spcPts val="4199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08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17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527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036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544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052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563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071" algn="ctr" defTabSz="5839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hyperlink" Target="https://www.hse.ru/recommends/cost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ru.yandex.metro&amp;hl=en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hse.ru/recommends/transport" TargetMode="External"/><Relationship Id="rId12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eroexpress.ru/en/aero.htm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s://istudents.hse.ru/orientation" TargetMode="External"/><Relationship Id="rId4" Type="http://schemas.openxmlformats.org/officeDocument/2006/relationships/image" Target="../media/image12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hse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students.hse.ru/data/2018/08/13/1154934796/Course%20search%20instructions.pdf" TargetMode="External"/><Relationship Id="rId5" Type="http://schemas.openxmlformats.org/officeDocument/2006/relationships/hyperlink" Target="https://istudents.hse.ru/catalogue" TargetMode="External"/><Relationship Id="rId4" Type="http://schemas.openxmlformats.org/officeDocument/2006/relationships/hyperlink" Target="https://istudents.hse.ru/lm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eroexpress.ru/en/aero.html" TargetMode="External"/><Relationship Id="rId13" Type="http://schemas.openxmlformats.org/officeDocument/2006/relationships/hyperlink" Target="https://www.uber.com/ru/en/" TargetMode="External"/><Relationship Id="rId3" Type="http://schemas.openxmlformats.org/officeDocument/2006/relationships/hyperlink" Target="https://istudents.hse.ru/" TargetMode="External"/><Relationship Id="rId7" Type="http://schemas.openxmlformats.org/officeDocument/2006/relationships/hyperlink" Target="https://www.hse.ru/recommends" TargetMode="External"/><Relationship Id="rId12" Type="http://schemas.openxmlformats.org/officeDocument/2006/relationships/hyperlink" Target="https://taxi.yandex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students.hse.ru/buddy" TargetMode="External"/><Relationship Id="rId11" Type="http://schemas.openxmlformats.org/officeDocument/2006/relationships/hyperlink" Target="https://gett.com/juno/" TargetMode="External"/><Relationship Id="rId5" Type="http://schemas.openxmlformats.org/officeDocument/2006/relationships/hyperlink" Target="https://www.facebook.com/groups/hse.international.students/" TargetMode="External"/><Relationship Id="rId10" Type="http://schemas.openxmlformats.org/officeDocument/2006/relationships/hyperlink" Target="https://metro.yandex.com/moscow" TargetMode="External"/><Relationship Id="rId4" Type="http://schemas.openxmlformats.org/officeDocument/2006/relationships/hyperlink" Target="https://istudents.hse.ru/exchange" TargetMode="External"/><Relationship Id="rId9" Type="http://schemas.openxmlformats.org/officeDocument/2006/relationships/hyperlink" Target="https://maps.m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Линия"/>
          <p:cNvSpPr/>
          <p:nvPr/>
        </p:nvSpPr>
        <p:spPr>
          <a:xfrm flipV="1">
            <a:off x="5207001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780" tIns="50780" rIns="50780" bIns="50780" anchor="ctr"/>
          <a:lstStyle/>
          <a:p>
            <a:pPr>
              <a:defRPr sz="2400"/>
            </a:pPr>
            <a:endParaRPr/>
          </a:p>
        </p:txBody>
      </p:sp>
      <p:sp>
        <p:nvSpPr>
          <p:cNvPr id="119" name="main title of the presentation"/>
          <p:cNvSpPr txBox="1"/>
          <p:nvPr/>
        </p:nvSpPr>
        <p:spPr>
          <a:xfrm>
            <a:off x="5194302" y="2797983"/>
            <a:ext cx="6715325" cy="295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b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Exchange at </a:t>
            </a:r>
            <a:r>
              <a:rPr lang="en-US" b="1" dirty="0" err="1" smtClean="0">
                <a:latin typeface="Arial Narrow" charset="0"/>
                <a:ea typeface="Arial Narrow" charset="0"/>
                <a:cs typeface="Arial Narrow" charset="0"/>
              </a:rPr>
              <a:t>hse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:</a:t>
            </a:r>
            <a:b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50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ready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50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steady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go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!</a:t>
            </a:r>
            <a:endParaRPr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206" y="898871"/>
            <a:ext cx="1532874" cy="197614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he name of the unit, laboratory, faculty, etc."/>
          <p:cNvSpPr txBox="1"/>
          <p:nvPr/>
        </p:nvSpPr>
        <p:spPr>
          <a:xfrm>
            <a:off x="5194302" y="1312737"/>
            <a:ext cx="6715322" cy="56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SIMO-Student International Mobility Office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3" name="Moscow, 2017"/>
          <p:cNvSpPr txBox="1"/>
          <p:nvPr/>
        </p:nvSpPr>
        <p:spPr>
          <a:xfrm>
            <a:off x="5194302" y="8448543"/>
            <a:ext cx="6715325" cy="42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>
                <a:latin typeface="Arial Narrow" charset="0"/>
                <a:ea typeface="Arial Narrow" charset="0"/>
                <a:cs typeface="Arial Narrow" charset="0"/>
              </a:rPr>
              <a:t>Moscow, </a:t>
            </a:r>
            <a:r>
              <a:rPr dirty="0" smtClean="0">
                <a:latin typeface="Arial Narrow" charset="0"/>
                <a:ea typeface="Arial Narrow" charset="0"/>
                <a:cs typeface="Arial Narrow" charset="0"/>
              </a:rPr>
              <a:t>201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8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Линия"/>
          <p:cNvSpPr/>
          <p:nvPr/>
        </p:nvSpPr>
        <p:spPr>
          <a:xfrm>
            <a:off x="787401" y="1574800"/>
            <a:ext cx="1143000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780" tIns="50780" rIns="50780" bIns="50780" anchor="ctr"/>
          <a:lstStyle/>
          <a:p>
            <a:pPr>
              <a:defRPr sz="2400"/>
            </a:pPr>
            <a:endParaRPr/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451" y="409415"/>
            <a:ext cx="875830" cy="87582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he name of the unit, laboratory, faculty, etc."/>
          <p:cNvSpPr txBox="1"/>
          <p:nvPr/>
        </p:nvSpPr>
        <p:spPr>
          <a:xfrm>
            <a:off x="4161666" y="662964"/>
            <a:ext cx="8082786" cy="37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SIMO-Student International Mobility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Office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828" y="1572453"/>
            <a:ext cx="114636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4000" b="1" dirty="0">
                <a:latin typeface="Arial Narrow" charset="0"/>
                <a:ea typeface="Arial Narrow" charset="0"/>
                <a:cs typeface="Arial Narrow" charset="0"/>
              </a:rPr>
              <a:t>Exchange at </a:t>
            </a:r>
            <a:r>
              <a:rPr lang="en-US" sz="4000" b="1" dirty="0" err="1">
                <a:latin typeface="Arial Narrow" charset="0"/>
                <a:ea typeface="Arial Narrow" charset="0"/>
                <a:cs typeface="Arial Narrow" charset="0"/>
              </a:rPr>
              <a:t>hse</a:t>
            </a:r>
            <a:r>
              <a:rPr lang="en-US" sz="4000" b="1" dirty="0"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40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ready</a:t>
            </a:r>
            <a:r>
              <a:rPr lang="en-US" sz="40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0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steady</a:t>
            </a:r>
            <a:r>
              <a:rPr lang="en-US" sz="40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go</a:t>
            </a:r>
            <a:r>
              <a:rPr lang="en-US" sz="4000" b="1" dirty="0">
                <a:latin typeface="Arial Narrow" charset="0"/>
                <a:ea typeface="Arial Narrow" charset="0"/>
                <a:cs typeface="Arial Narrow" charset="0"/>
              </a:rPr>
              <a:t>!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PACKING TIPS</a:t>
            </a:r>
            <a:endParaRPr lang="en-US" sz="28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051" name="Picture 3" descr="C:\Users\ksyomochkina\Desktop\passp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9" y="2957949"/>
            <a:ext cx="1579418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syomochkina\Desktop\smartph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5" y="5284696"/>
            <a:ext cx="1601894" cy="160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syomochkina\Desktop\phone-book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3" y="7568593"/>
            <a:ext cx="1436378" cy="14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syomochkina\Desktop\wall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48" y="3153875"/>
            <a:ext cx="1358449" cy="13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syomochkina\Desktop\medic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52" y="5131737"/>
            <a:ext cx="1754853" cy="17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syomochkina\Desktop\winter-ha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20" y="7170735"/>
            <a:ext cx="1745056" cy="17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3227" y="2722648"/>
            <a:ext cx="367147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DOCUMENTS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Passport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with visa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Tickets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Health insurance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Health Certificate signed and stamped by physician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Digital copies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of all 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documents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sym typeface="Arial Narrow"/>
              </a:rPr>
              <a:t>NB! You are required to have copies of </a:t>
            </a:r>
            <a:r>
              <a:rPr lang="en-US" sz="1600" b="1" dirty="0" smtClean="0">
                <a:solidFill>
                  <a:srgbClr val="C00000"/>
                </a:solidFill>
                <a:latin typeface="Arial Narrow" charset="0"/>
                <a:sym typeface="Arial Narrow"/>
              </a:rPr>
              <a:t>all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sym typeface="Arial Narrow"/>
              </a:rPr>
              <a:t> passport pages (even blank ones)!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0226" y="5222074"/>
            <a:ext cx="357447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MOBILE PHONE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Has enough battery power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</a:rPr>
              <a:t>Home provider has a roaming agreement with a Russian mobile 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company*</a:t>
            </a:r>
            <a:endParaRPr lang="en-US" sz="1600" b="1" dirty="0">
              <a:solidFill>
                <a:srgbClr val="253957"/>
              </a:solidFill>
              <a:latin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</a:rPr>
              <a:t>Charger </a:t>
            </a:r>
            <a:endParaRPr lang="en-US" sz="1600" b="1" dirty="0" smtClean="0">
              <a:solidFill>
                <a:srgbClr val="253957"/>
              </a:solidFill>
              <a:latin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</a:rPr>
              <a:t>S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ocket in Russia looks like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b="1" dirty="0" smtClean="0">
              <a:solidFill>
                <a:srgbClr val="253957"/>
              </a:solidFill>
              <a:latin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endParaRPr lang="en-US" sz="1600" b="1" dirty="0">
              <a:solidFill>
                <a:srgbClr val="253957"/>
              </a:solidFill>
              <a:latin typeface="Arial Narrow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5057" y="7425051"/>
            <a:ext cx="357447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ESSENTIAL CONTACTS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Buddy 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Dormitory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SIMO-Student International Mobility Office (working hours)</a:t>
            </a:r>
            <a:endParaRPr lang="en-US" sz="1600" b="1" dirty="0">
              <a:solidFill>
                <a:srgbClr val="253957"/>
              </a:solidFill>
              <a:latin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Embassy</a:t>
            </a:r>
            <a:endParaRPr lang="en-US" sz="1600" b="1" dirty="0">
              <a:solidFill>
                <a:srgbClr val="253957"/>
              </a:solidFill>
              <a:latin typeface="Arial Narro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03059" y="2738677"/>
            <a:ext cx="348547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MONEY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Petty cash (3000-5000 rub)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More tips are 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9"/>
              </a:rPr>
              <a:t>here</a:t>
            </a:r>
            <a:endParaRPr lang="en-US" sz="16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NB! Don`t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keep large amount of 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cash on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you!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64920" y="5383390"/>
            <a:ext cx="348547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MEDICATIONS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Check with the Customs control  the medication transportation policy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sym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6576" y="7425051"/>
            <a:ext cx="371196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APPROPRIATE CLOTHING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Winter coat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Warm hat and scarf</a:t>
            </a:r>
            <a:endParaRPr lang="en-US" sz="1600" b="1" dirty="0">
              <a:solidFill>
                <a:srgbClr val="253957"/>
              </a:solidFill>
              <a:latin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Warm socks and gloves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</a:rPr>
              <a:t>Waterproof winter boots with warm lining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b="1" dirty="0">
              <a:solidFill>
                <a:srgbClr val="253957"/>
              </a:solidFill>
              <a:latin typeface="Arial Narrow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641" y="9146633"/>
            <a:ext cx="116117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*You </a:t>
            </a:r>
            <a:r>
              <a:rPr lang="en-US" sz="20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will be able to buy a local SIM card only after you get a registration in Moscow.</a:t>
            </a:r>
            <a:endParaRPr lang="ru-RU" sz="20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029" name="Picture 5" descr="C:\Users\lkaprielova\Desktop\Розетка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0" y="6381365"/>
            <a:ext cx="940502" cy="10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764615" y="6644274"/>
            <a:ext cx="807523" cy="484632"/>
          </a:xfrm>
          <a:prstGeom prst="rightArrow">
            <a:avLst/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8814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Линия"/>
          <p:cNvSpPr/>
          <p:nvPr/>
        </p:nvSpPr>
        <p:spPr>
          <a:xfrm>
            <a:off x="787401" y="1574800"/>
            <a:ext cx="1143000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780" tIns="50780" rIns="50780" bIns="50780" anchor="ctr"/>
          <a:lstStyle/>
          <a:p>
            <a:pPr>
              <a:defRPr sz="2400"/>
            </a:pPr>
            <a:endParaRPr/>
          </a:p>
        </p:txBody>
      </p:sp>
      <p:sp>
        <p:nvSpPr>
          <p:cNvPr id="126" name="main title of the presentation…"/>
          <p:cNvSpPr txBox="1"/>
          <p:nvPr/>
        </p:nvSpPr>
        <p:spPr>
          <a:xfrm>
            <a:off x="787399" y="1598726"/>
            <a:ext cx="11430002" cy="1644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Exchange at </a:t>
            </a:r>
            <a:r>
              <a:rPr lang="en-US" sz="4400" b="1" dirty="0" err="1">
                <a:latin typeface="Arial Narrow" charset="0"/>
                <a:ea typeface="Arial Narrow" charset="0"/>
                <a:cs typeface="Arial Narrow" charset="0"/>
              </a:rPr>
              <a:t>hse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4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ready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steady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4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go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!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28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UPON ARRIVAL</a:t>
            </a:r>
            <a:endParaRPr lang="en-US" sz="2800" b="1" cap="all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451" y="409415"/>
            <a:ext cx="875830" cy="87582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he name of the unit, laboratory, faculty, etc."/>
          <p:cNvSpPr txBox="1"/>
          <p:nvPr/>
        </p:nvSpPr>
        <p:spPr>
          <a:xfrm>
            <a:off x="4161666" y="662964"/>
            <a:ext cx="8082786" cy="37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SIMO-Student International Mobility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Office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076" name="Picture 4" descr="C:\Users\ksyomochkina\Desktop\police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4" y="3029931"/>
            <a:ext cx="1230703" cy="12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9850" y="2989527"/>
            <a:ext cx="345236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PASSPORT CONTROL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Keep the </a:t>
            </a:r>
            <a:r>
              <a:rPr lang="en-US" sz="16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Migration Card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that you receive when you enter Russia </a:t>
            </a:r>
            <a:endParaRPr lang="en-US" sz="16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Bring your </a:t>
            </a:r>
            <a:r>
              <a:rPr lang="en-US" sz="16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Migration Card 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to the Orientation Session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5" y="3975285"/>
            <a:ext cx="1660485" cy="20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ksyomochkina\Desktop\tax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4" y="6579520"/>
            <a:ext cx="1860901" cy="186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99850" y="6873897"/>
            <a:ext cx="3072354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REACHING ACCOMMODATION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6"/>
              </a:rPr>
              <a:t>Aeroexpress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trains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Reliable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7"/>
              </a:rPr>
              <a:t>taxi services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Interactive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8"/>
              </a:rPr>
              <a:t>metro map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endParaRPr kumimoji="0" lang="en-US" sz="12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sym typeface="Helvetica Light"/>
            </a:endParaRPr>
          </a:p>
        </p:txBody>
      </p:sp>
      <p:pic>
        <p:nvPicPr>
          <p:cNvPr id="3079" name="Picture 7" descr="C:\Users\ksyomochkina\Desktop\calenda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06" y="7246683"/>
            <a:ext cx="1828124" cy="182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13949" y="7246681"/>
            <a:ext cx="30714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ORIENTATION SESSION</a:t>
            </a:r>
          </a:p>
          <a:p>
            <a:pPr marL="285750" indent="-285750" algn="l" defTabSz="584200">
              <a:buFont typeface="Symbol" panose="05050102010706020507" pitchFamily="18" charset="2"/>
              <a:buChar char=""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January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, 09 -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11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 defTabSz="584200"/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Schedule is available</a:t>
            </a:r>
            <a:r>
              <a:rPr lang="ru-RU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10"/>
              </a:rPr>
              <a:t>https://istudents.hse.ru/orientation</a:t>
            </a:r>
            <a:endParaRPr lang="en-US" sz="16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027" name="Picture 3" descr="C:\Users\ksyomochkina\Desktop\build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05" y="2780362"/>
            <a:ext cx="1729839" cy="17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39254" y="3009831"/>
            <a:ext cx="3605198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CHECKING INTO A DORMITORY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Check in 24/7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Present Health Certificate signed by a physician in your home country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endParaRPr kumimoji="0" lang="en-US" sz="12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sym typeface="Helvetica Ligh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06" y="4793196"/>
            <a:ext cx="1660838" cy="17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39254" y="4876800"/>
            <a:ext cx="3605198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REGISTRATION: </a:t>
            </a:r>
            <a:r>
              <a:rPr lang="en-US" sz="1600" b="1" u="sng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within </a:t>
            </a:r>
            <a:r>
              <a:rPr lang="en-US" sz="1600" b="1" u="sng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3 working days</a:t>
            </a:r>
            <a:endParaRPr lang="en-US" sz="1600" b="1" u="sng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HSE dormitory: done by dormitory passport specialist;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 algn="l" defTabSz="584200">
              <a:buFont typeface="Symbol" panose="05050102010706020507" pitchFamily="18" charset="2"/>
              <a:buChar char=""/>
            </a:pP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Rented accommodation: apartment owner must apply to a local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territorial body of the Russian Ministry of Internal </a:t>
            </a:r>
            <a:r>
              <a:rPr lang="en-US" sz="16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Affairs </a:t>
            </a:r>
            <a:r>
              <a:rPr lang="en-US" sz="16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upon HSE’s request.</a:t>
            </a:r>
            <a:r>
              <a:rPr lang="en-US" sz="1600" dirty="0"/>
              <a:t> </a:t>
            </a:r>
            <a:endParaRPr lang="en-US" sz="16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"/>
              <a:tabLst/>
            </a:pPr>
            <a:endParaRPr kumimoji="0" lang="en-US" sz="12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6376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Линия"/>
          <p:cNvSpPr/>
          <p:nvPr/>
        </p:nvSpPr>
        <p:spPr>
          <a:xfrm>
            <a:off x="787401" y="1574800"/>
            <a:ext cx="1143000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780" tIns="50780" rIns="50780" bIns="50780" anchor="ctr"/>
          <a:lstStyle/>
          <a:p>
            <a:pPr>
              <a:defRPr sz="2400"/>
            </a:pPr>
            <a:endParaRPr/>
          </a:p>
        </p:txBody>
      </p:sp>
      <p:sp>
        <p:nvSpPr>
          <p:cNvPr id="126" name="main title of the presentation…"/>
          <p:cNvSpPr txBox="1"/>
          <p:nvPr/>
        </p:nvSpPr>
        <p:spPr>
          <a:xfrm>
            <a:off x="787399" y="1598726"/>
            <a:ext cx="11430002" cy="1644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Exchange at </a:t>
            </a:r>
            <a:r>
              <a:rPr lang="en-US" sz="4400" b="1" dirty="0" err="1">
                <a:latin typeface="Arial Narrow" charset="0"/>
                <a:ea typeface="Arial Narrow" charset="0"/>
                <a:cs typeface="Arial Narrow" charset="0"/>
              </a:rPr>
              <a:t>hse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4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ready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steady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4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go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!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2800" cap="all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Course enrollment</a:t>
            </a:r>
            <a:endParaRPr lang="en-US" sz="2800" cap="all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451" y="409415"/>
            <a:ext cx="875830" cy="87582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he name of the unit, laboratory, faculty, etc."/>
          <p:cNvSpPr txBox="1"/>
          <p:nvPr/>
        </p:nvSpPr>
        <p:spPr>
          <a:xfrm>
            <a:off x="4161666" y="662964"/>
            <a:ext cx="8082786" cy="37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SIMO-Student International Mobility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Office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406" y="3579916"/>
            <a:ext cx="11457053" cy="539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r>
              <a:rPr lang="en-US" sz="28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O</a:t>
            </a: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pening of course enrollment form in LMS: 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mid-December (exact date to be confirmed</a:t>
            </a:r>
            <a:r>
              <a:rPr lang="en-US" sz="28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algn="l" defTabSz="584200"/>
            <a:endParaRPr lang="en-US" sz="28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 defTabSz="584200"/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Shopping period (i.e. course enrollment period): 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from January, 9 till January, </a:t>
            </a:r>
            <a:r>
              <a:rPr lang="en-US" sz="28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30</a:t>
            </a:r>
          </a:p>
          <a:p>
            <a:pPr algn="l" defTabSz="584200"/>
            <a:endParaRPr lang="en-US" sz="28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 defTabSz="584200"/>
            <a:r>
              <a:rPr lang="en-US" sz="28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Closing of official course enrollment </a:t>
            </a: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form</a:t>
            </a:r>
            <a:r>
              <a:rPr lang="ru-RU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January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30</a:t>
            </a:r>
            <a:endParaRPr lang="en-US" sz="2800" b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 defTabSz="584200"/>
            <a:endParaRPr lang="en-US" sz="28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Russian </a:t>
            </a:r>
            <a:r>
              <a:rPr lang="en-US" sz="28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as a Foreign Language placement test</a:t>
            </a: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till January, 10</a:t>
            </a:r>
            <a:r>
              <a:rPr lang="en-US" sz="2800" b="1" baseline="300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600" dirty="0">
              <a:hlinkClick r:id="rId3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4"/>
              </a:rPr>
              <a:t>Shopping Period </a:t>
            </a:r>
            <a:endParaRPr lang="en-US" sz="28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5"/>
              </a:rPr>
              <a:t>Course Catalogue</a:t>
            </a:r>
            <a:endParaRPr lang="en-US" sz="28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6"/>
              </a:rPr>
              <a:t>Course </a:t>
            </a:r>
            <a:r>
              <a:rPr lang="en-US" sz="2800" b="1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6"/>
              </a:rPr>
              <a:t>Search </a:t>
            </a:r>
            <a:r>
              <a:rPr lang="en-US" sz="2800" b="1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6"/>
              </a:rPr>
              <a:t>Instruction</a:t>
            </a:r>
            <a:endParaRPr lang="en-US" sz="28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12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Линия"/>
          <p:cNvSpPr/>
          <p:nvPr/>
        </p:nvSpPr>
        <p:spPr>
          <a:xfrm>
            <a:off x="787401" y="1574800"/>
            <a:ext cx="1143000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780" tIns="50780" rIns="50780" bIns="50780" anchor="ctr"/>
          <a:lstStyle/>
          <a:p>
            <a:pPr>
              <a:defRPr sz="2400"/>
            </a:pPr>
            <a:endParaRPr/>
          </a:p>
        </p:txBody>
      </p:sp>
      <p:sp>
        <p:nvSpPr>
          <p:cNvPr id="126" name="main title of the presentation…"/>
          <p:cNvSpPr txBox="1"/>
          <p:nvPr/>
        </p:nvSpPr>
        <p:spPr>
          <a:xfrm>
            <a:off x="787399" y="1598727"/>
            <a:ext cx="11430002" cy="82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Exchange at </a:t>
            </a:r>
            <a:r>
              <a:rPr lang="en-US" sz="4400" b="1" dirty="0" err="1">
                <a:latin typeface="Arial Narrow" charset="0"/>
                <a:ea typeface="Arial Narrow" charset="0"/>
                <a:cs typeface="Arial Narrow" charset="0"/>
              </a:rPr>
              <a:t>hse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4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ready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steady</a:t>
            </a:r>
            <a:r>
              <a:rPr lang="en-US" sz="44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44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go</a:t>
            </a:r>
            <a:r>
              <a:rPr lang="en-US" sz="4400" b="1" dirty="0" smtClean="0">
                <a:latin typeface="Arial Narrow" charset="0"/>
                <a:ea typeface="Arial Narrow" charset="0"/>
                <a:cs typeface="Arial Narrow" charset="0"/>
              </a:rPr>
              <a:t>!</a:t>
            </a:r>
            <a:endParaRPr lang="en-US" sz="4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451" y="409415"/>
            <a:ext cx="875830" cy="87582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801451" y="2413062"/>
            <a:ext cx="107675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Useful links</a:t>
            </a:r>
            <a:endParaRPr lang="en-US" sz="2400" b="1" cap="all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Student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International Mobility Office website: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3"/>
              </a:rPr>
              <a:t>https://istudents.hse.ru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3"/>
              </a:rPr>
              <a:t>/</a:t>
            </a:r>
            <a:endParaRPr lang="en-US" sz="24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For Exchange and Visiting Students: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4"/>
              </a:rPr>
              <a:t>https://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4"/>
              </a:rPr>
              <a:t>istudents.hse.ru/exchange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Facebook: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5"/>
              </a:rPr>
              <a:t>https://www.facebook.com/groups/hse.international.students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5"/>
              </a:rPr>
              <a:t>/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Request a buddy: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6"/>
              </a:rPr>
              <a:t>https://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6"/>
              </a:rPr>
              <a:t>istudents.hse.ru/buddy</a:t>
            </a:r>
            <a:endParaRPr lang="en-US" sz="2400" b="1" dirty="0" smtClean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Life in Moscow: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7"/>
              </a:rPr>
              <a:t>https://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7"/>
              </a:rPr>
              <a:t>www.hse.ru/recommends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Aeroexpress: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8"/>
              </a:rPr>
              <a:t>https://aeroexpress.ru/en/aero.html</a:t>
            </a:r>
            <a:endParaRPr lang="en-US" sz="24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200000"/>
              </a:lnSpc>
            </a:pPr>
            <a:r>
              <a:rPr lang="en-US" sz="2400" b="1" cap="all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Useful </a:t>
            </a:r>
            <a:r>
              <a:rPr lang="en-US" sz="2400" b="1" cap="all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apps</a:t>
            </a:r>
            <a:endParaRPr lang="en-US" sz="2400" b="1" cap="all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Maps.me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9"/>
              </a:rPr>
              <a:t>https://maps.me/</a:t>
            </a:r>
            <a:endParaRPr lang="en-US" sz="24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Yandex metro: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10"/>
              </a:rPr>
              <a:t>https://metro.yandex.com/moscow</a:t>
            </a:r>
            <a:endParaRPr lang="en-US" sz="24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T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axi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11"/>
              </a:rPr>
              <a:t>https://gett.com/juno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11"/>
              </a:rPr>
              <a:t>/</a:t>
            </a:r>
            <a:r>
              <a:rPr lang="ru-RU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12"/>
              </a:rPr>
              <a:t>https://taxi.yandex.com/</a:t>
            </a:r>
            <a:r>
              <a:rPr lang="ru-RU" sz="2400" b="1" dirty="0" smtClean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hlinkClick r:id="rId13"/>
              </a:rPr>
              <a:t>https://www.uber.com/ru/en/</a:t>
            </a:r>
            <a:endParaRPr lang="en-US" sz="2400" b="1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0" name="The name of the unit, laboratory, faculty, etc."/>
          <p:cNvSpPr txBox="1"/>
          <p:nvPr/>
        </p:nvSpPr>
        <p:spPr>
          <a:xfrm>
            <a:off x="4161666" y="662964"/>
            <a:ext cx="8082786" cy="37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SIMO-Student International Mobility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Office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85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Аddress: ТехтТехтТехтТехтТехтТехтТехтТехтТехтТехтТехтТехтТехт"/>
          <p:cNvSpPr txBox="1"/>
          <p:nvPr/>
        </p:nvSpPr>
        <p:spPr>
          <a:xfrm>
            <a:off x="676895" y="8132892"/>
            <a:ext cx="4025590" cy="37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80" tIns="50780" rIns="50780" bIns="50780" anchor="ctr">
            <a:spAutoFit/>
          </a:bodyPr>
          <a:lstStyle>
            <a:lvl1pPr algn="r" defTabSz="457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>
                <a:latin typeface="Arial Narrow" charset="0"/>
                <a:ea typeface="Arial Narrow" charset="0"/>
                <a:cs typeface="Arial Narrow" charset="0"/>
              </a:rPr>
              <a:t>Аddress: </a:t>
            </a:r>
            <a:r>
              <a:rPr lang="nn-NO" dirty="0"/>
              <a:t>11 Myasnitskaya Str., office 301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8" name="www.text"/>
          <p:cNvSpPr txBox="1"/>
          <p:nvPr/>
        </p:nvSpPr>
        <p:spPr>
          <a:xfrm>
            <a:off x="9203377" y="8105745"/>
            <a:ext cx="3230089" cy="37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80" tIns="50780" rIns="50780" bIns="50780" anchor="ctr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istudents.hse.ru 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9" name="Phone: +Х (ХХХ) ХХХ ХХХХ"/>
          <p:cNvSpPr txBox="1"/>
          <p:nvPr/>
        </p:nvSpPr>
        <p:spPr>
          <a:xfrm>
            <a:off x="5605335" y="8143061"/>
            <a:ext cx="3043415" cy="37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80" tIns="50780" rIns="50780" bIns="50780" anchor="ctr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>
                <a:latin typeface="Arial Narrow" charset="0"/>
                <a:ea typeface="Arial Narrow" charset="0"/>
                <a:cs typeface="Arial Narrow" charset="0"/>
              </a:rPr>
              <a:t>Phone: </a:t>
            </a:r>
            <a:r>
              <a:rPr dirty="0" smtClean="0">
                <a:latin typeface="Arial Narrow" charset="0"/>
                <a:ea typeface="Arial Narrow" charset="0"/>
                <a:cs typeface="Arial Narrow" charset="0"/>
              </a:rPr>
              <a:t>+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7 </a:t>
            </a:r>
            <a:r>
              <a:rPr lang="ru-RU" dirty="0"/>
              <a:t>(495) 772 95 90 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7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5963" y="2796531"/>
            <a:ext cx="1532874" cy="1976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475</Words>
  <Application>Microsoft Office PowerPoint</Application>
  <PresentationFormat>Произвольный</PresentationFormat>
  <Paragraphs>86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Сёмочкина Ксения Андреевна</dc:creator>
  <cp:lastModifiedBy>Студент НИУ ВШЭ</cp:lastModifiedBy>
  <cp:revision>239</cp:revision>
  <dcterms:modified xsi:type="dcterms:W3CDTF">2018-12-14T08:04:54Z</dcterms:modified>
</cp:coreProperties>
</file>